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17" r:id="rId3"/>
    <p:sldId id="281" r:id="rId4"/>
    <p:sldId id="302" r:id="rId5"/>
    <p:sldId id="321" r:id="rId6"/>
    <p:sldId id="286" r:id="rId7"/>
    <p:sldId id="288" r:id="rId8"/>
    <p:sldId id="291" r:id="rId9"/>
    <p:sldId id="292" r:id="rId10"/>
    <p:sldId id="298" r:id="rId11"/>
    <p:sldId id="320"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6" d="100"/>
          <a:sy n="76"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L" sz="1800" b="1"/>
              <a:t>ESTRUCTURA SERNAPESCA 2024</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23395615771963857"/>
          <c:y val="0.15600749498120819"/>
          <c:w val="0.58314637027913341"/>
          <c:h val="0.75418815636035852"/>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026-440F-9099-E457879124A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026-440F-9099-E457879124A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026-440F-9099-E457879124AC}"/>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s-CL"/>
                </a:p>
              </c:txPr>
              <c:dLblPos val="ctr"/>
              <c:showLegendKey val="0"/>
              <c:showVal val="0"/>
              <c:showCatName val="0"/>
              <c:showSerName val="0"/>
              <c:showPercent val="1"/>
              <c:showBubbleSize val="0"/>
            </c:dLbl>
            <c:dLbl>
              <c:idx val="1"/>
              <c:layout>
                <c:manualLayout>
                  <c:x val="3.3528570199216817E-2"/>
                  <c:y val="0.1223498569051985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L"/>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8026-440F-9099-E457879124AC}"/>
                </c:ext>
                <c:ext xmlns:c15="http://schemas.microsoft.com/office/drawing/2012/chart" uri="{CE6537A1-D6FC-4f65-9D91-7224C49458BB}"/>
              </c:extLst>
            </c:dLbl>
            <c:dLbl>
              <c:idx val="2"/>
              <c:layout>
                <c:manualLayout>
                  <c:x val="0.10873366751287236"/>
                  <c:y val="0.11837969848206981"/>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CL"/>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8026-440F-9099-E457879124A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Hoja1!$B$6:$B$8</c:f>
              <c:strCache>
                <c:ptCount val="3"/>
                <c:pt idx="0">
                  <c:v>CONTRATA </c:v>
                </c:pt>
                <c:pt idx="1">
                  <c:v>PLANTA</c:v>
                </c:pt>
                <c:pt idx="2">
                  <c:v>HONORARIO</c:v>
                </c:pt>
              </c:strCache>
            </c:strRef>
          </c:cat>
          <c:val>
            <c:numRef>
              <c:f>Hoja1!$C$6:$C$8</c:f>
              <c:numCache>
                <c:formatCode>0</c:formatCode>
                <c:ptCount val="3"/>
                <c:pt idx="0">
                  <c:v>1094</c:v>
                </c:pt>
                <c:pt idx="1">
                  <c:v>79</c:v>
                </c:pt>
                <c:pt idx="2">
                  <c:v>17</c:v>
                </c:pt>
              </c:numCache>
            </c:numRef>
          </c:val>
          <c:extLst xmlns:c16r2="http://schemas.microsoft.com/office/drawing/2015/06/chart">
            <c:ext xmlns:c16="http://schemas.microsoft.com/office/drawing/2014/chart" uri="{C3380CC4-5D6E-409C-BE32-E72D297353CC}">
              <c16:uniqueId val="{00000006-8026-440F-9099-E457879124A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61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71548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25579" y="471964"/>
            <a:ext cx="7477601" cy="3025735"/>
          </a:xfrm>
          <a:prstGeom prst="rect">
            <a:avLst/>
          </a:prstGeom>
          <a:noFill/>
          <a:ln/>
        </p:spPr>
        <p:txBody>
          <a:bodyPr wrap="square" rtlCol="0" anchor="t"/>
          <a:lstStyle/>
          <a:p>
            <a:pPr marL="0" indent="0">
              <a:lnSpc>
                <a:spcPts val="7942"/>
              </a:lnSpc>
              <a:buNone/>
            </a:pPr>
            <a:r>
              <a:rPr lang="en-US" sz="5400" b="1" dirty="0">
                <a:solidFill>
                  <a:srgbClr val="1F1E1E"/>
                </a:solidFill>
                <a:latin typeface="Alexandria" pitchFamily="34" charset="0"/>
                <a:ea typeface="Alexandria" pitchFamily="34" charset="-122"/>
                <a:cs typeface="Alexandria" pitchFamily="34" charset="-120"/>
              </a:rPr>
              <a:t>PRESENTACIÓN AFIPES</a:t>
            </a:r>
            <a:endParaRPr lang="en-US" sz="5400" dirty="0"/>
          </a:p>
        </p:txBody>
      </p:sp>
      <p:sp>
        <p:nvSpPr>
          <p:cNvPr id="7" name="Shape 4"/>
          <p:cNvSpPr/>
          <p:nvPr/>
        </p:nvSpPr>
        <p:spPr>
          <a:xfrm>
            <a:off x="833199" y="6985397"/>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369033" y="7357586"/>
            <a:ext cx="340162" cy="340162"/>
          </a:xfrm>
          <a:prstGeom prst="rect">
            <a:avLst/>
          </a:prstGeom>
        </p:spPr>
      </p:pic>
      <p:sp>
        <p:nvSpPr>
          <p:cNvPr id="9" name="Text 5"/>
          <p:cNvSpPr/>
          <p:nvPr/>
        </p:nvSpPr>
        <p:spPr>
          <a:xfrm>
            <a:off x="1299686" y="6968728"/>
            <a:ext cx="3353872" cy="388858"/>
          </a:xfrm>
          <a:prstGeom prst="rect">
            <a:avLst/>
          </a:prstGeom>
          <a:noFill/>
          <a:ln/>
        </p:spPr>
        <p:txBody>
          <a:bodyPr wrap="none" rtlCol="0" anchor="t"/>
          <a:lstStyle/>
          <a:p>
            <a:pPr marL="0" indent="0" algn="l">
              <a:lnSpc>
                <a:spcPts val="3062"/>
              </a:lnSpc>
              <a:buNone/>
            </a:pPr>
            <a:r>
              <a:rPr lang="en-US" sz="2187" b="1" dirty="0">
                <a:solidFill>
                  <a:srgbClr val="3B3535"/>
                </a:solidFill>
                <a:latin typeface="Sora" pitchFamily="34" charset="0"/>
                <a:ea typeface="Sora" pitchFamily="34" charset="-122"/>
                <a:cs typeface="Sora" pitchFamily="34" charset="-120"/>
              </a:rPr>
              <a:t>by AFIPES VALPARAISO</a:t>
            </a:r>
            <a:endParaRPr lang="en-US" sz="2187" dirty="0"/>
          </a:p>
        </p:txBody>
      </p:sp>
      <p:sp>
        <p:nvSpPr>
          <p:cNvPr id="10" name="Text 2">
            <a:extLst>
              <a:ext uri="{FF2B5EF4-FFF2-40B4-BE49-F238E27FC236}">
                <a16:creationId xmlns:a16="http://schemas.microsoft.com/office/drawing/2014/main" xmlns="" id="{EFD62619-AA97-557F-6AAB-499A8D85282F}"/>
              </a:ext>
            </a:extLst>
          </p:cNvPr>
          <p:cNvSpPr/>
          <p:nvPr/>
        </p:nvSpPr>
        <p:spPr>
          <a:xfrm>
            <a:off x="423862" y="264200"/>
            <a:ext cx="8459391" cy="3025735"/>
          </a:xfrm>
          <a:prstGeom prst="rect">
            <a:avLst/>
          </a:prstGeom>
          <a:noFill/>
          <a:ln/>
        </p:spPr>
        <p:txBody>
          <a:bodyPr wrap="square" rtlCol="0" anchor="t"/>
          <a:lstStyle/>
          <a:p>
            <a:pPr marL="0" indent="0" algn="ctr">
              <a:lnSpc>
                <a:spcPts val="7942"/>
              </a:lnSpc>
              <a:buNone/>
            </a:pPr>
            <a:endParaRPr lang="en-US" sz="6354" b="1" i="1" dirty="0">
              <a:solidFill>
                <a:srgbClr val="1F1E1E"/>
              </a:solidFill>
              <a:latin typeface="Alexandria" pitchFamily="34" charset="0"/>
              <a:ea typeface="Alexandria" pitchFamily="34" charset="-122"/>
              <a:cs typeface="Alexandria" pitchFamily="34" charset="-120"/>
            </a:endParaRPr>
          </a:p>
          <a:p>
            <a:pPr marL="0" indent="0" algn="ctr">
              <a:lnSpc>
                <a:spcPts val="7942"/>
              </a:lnSpc>
              <a:buNone/>
            </a:pPr>
            <a:endParaRPr lang="en-US" sz="6354" b="1" i="1" dirty="0">
              <a:solidFill>
                <a:srgbClr val="1F1E1E"/>
              </a:solidFill>
              <a:latin typeface="Alexandria" pitchFamily="34" charset="0"/>
              <a:ea typeface="Alexandria" pitchFamily="34" charset="-122"/>
            </a:endParaRPr>
          </a:p>
          <a:p>
            <a:pPr marL="0" indent="0" algn="ctr">
              <a:lnSpc>
                <a:spcPts val="7942"/>
              </a:lnSpc>
              <a:buNone/>
            </a:pPr>
            <a:r>
              <a:rPr lang="en-US" sz="6354" b="1" i="1" dirty="0">
                <a:solidFill>
                  <a:srgbClr val="1F1E1E"/>
                </a:solidFill>
                <a:latin typeface="Alexandria" pitchFamily="34" charset="0"/>
                <a:ea typeface="Alexandria" pitchFamily="34" charset="-122"/>
              </a:rPr>
              <a:t>“El </a:t>
            </a:r>
            <a:r>
              <a:rPr lang="en-US" sz="6354" b="1" i="1" dirty="0" err="1">
                <a:solidFill>
                  <a:srgbClr val="1F1E1E"/>
                </a:solidFill>
                <a:latin typeface="Alexandria" pitchFamily="34" charset="0"/>
                <a:ea typeface="Alexandria" pitchFamily="34" charset="-122"/>
              </a:rPr>
              <a:t>exito</a:t>
            </a:r>
            <a:r>
              <a:rPr lang="en-US" sz="6354" b="1" i="1" dirty="0">
                <a:solidFill>
                  <a:srgbClr val="1F1E1E"/>
                </a:solidFill>
                <a:latin typeface="Alexandria" pitchFamily="34" charset="0"/>
                <a:ea typeface="Alexandria" pitchFamily="34" charset="-122"/>
              </a:rPr>
              <a:t> de </a:t>
            </a:r>
            <a:r>
              <a:rPr lang="en-US" sz="6354" b="1" i="1" dirty="0" err="1">
                <a:solidFill>
                  <a:srgbClr val="1F1E1E"/>
                </a:solidFill>
                <a:latin typeface="Alexandria" pitchFamily="34" charset="0"/>
                <a:ea typeface="Alexandria" pitchFamily="34" charset="-122"/>
              </a:rPr>
              <a:t>una</a:t>
            </a:r>
            <a:r>
              <a:rPr lang="en-US" sz="6354" b="1" i="1" dirty="0">
                <a:solidFill>
                  <a:srgbClr val="1F1E1E"/>
                </a:solidFill>
                <a:latin typeface="Alexandria" pitchFamily="34" charset="0"/>
                <a:ea typeface="Alexandria" pitchFamily="34" charset="-122"/>
              </a:rPr>
              <a:t> </a:t>
            </a:r>
            <a:r>
              <a:rPr lang="en-US" sz="6354" b="1" i="1" dirty="0" err="1">
                <a:solidFill>
                  <a:srgbClr val="1F1E1E"/>
                </a:solidFill>
                <a:latin typeface="Alexandria" pitchFamily="34" charset="0"/>
                <a:ea typeface="Alexandria" pitchFamily="34" charset="-122"/>
              </a:rPr>
              <a:t>planificación</a:t>
            </a:r>
            <a:r>
              <a:rPr lang="en-US" sz="6354" b="1" i="1" dirty="0">
                <a:solidFill>
                  <a:srgbClr val="1F1E1E"/>
                </a:solidFill>
                <a:latin typeface="Alexandria" pitchFamily="34" charset="0"/>
                <a:ea typeface="Alexandria" pitchFamily="34" charset="-122"/>
              </a:rPr>
              <a:t> </a:t>
            </a:r>
            <a:r>
              <a:rPr lang="en-US" sz="6354" b="1" i="1" dirty="0" err="1">
                <a:solidFill>
                  <a:srgbClr val="1F1E1E"/>
                </a:solidFill>
                <a:latin typeface="Alexandria" pitchFamily="34" charset="0"/>
                <a:ea typeface="Alexandria" pitchFamily="34" charset="-122"/>
              </a:rPr>
              <a:t>estratégica</a:t>
            </a:r>
            <a:r>
              <a:rPr lang="en-US" sz="6354" b="1" i="1" dirty="0">
                <a:solidFill>
                  <a:srgbClr val="1F1E1E"/>
                </a:solidFill>
                <a:latin typeface="Alexandria" pitchFamily="34" charset="0"/>
                <a:ea typeface="Alexandria" pitchFamily="34" charset="-122"/>
              </a:rPr>
              <a:t> es crucial </a:t>
            </a:r>
            <a:r>
              <a:rPr lang="en-US" sz="6354" b="1" i="1" dirty="0" err="1">
                <a:solidFill>
                  <a:srgbClr val="1F1E1E"/>
                </a:solidFill>
                <a:latin typeface="Alexandria" pitchFamily="34" charset="0"/>
                <a:ea typeface="Alexandria" pitchFamily="34" charset="-122"/>
              </a:rPr>
              <a:t>su</a:t>
            </a:r>
            <a:r>
              <a:rPr lang="en-US" sz="6354" b="1" i="1" dirty="0">
                <a:solidFill>
                  <a:srgbClr val="1F1E1E"/>
                </a:solidFill>
                <a:latin typeface="Alexandria" pitchFamily="34" charset="0"/>
                <a:ea typeface="Alexandria" pitchFamily="34" charset="-122"/>
              </a:rPr>
              <a:t> </a:t>
            </a:r>
            <a:r>
              <a:rPr lang="en-US" sz="6354" b="1" i="1" dirty="0" err="1">
                <a:solidFill>
                  <a:srgbClr val="1F1E1E"/>
                </a:solidFill>
                <a:latin typeface="Alexandria" pitchFamily="34" charset="0"/>
                <a:ea typeface="Alexandria" pitchFamily="34" charset="-122"/>
              </a:rPr>
              <a:t>implemetación</a:t>
            </a:r>
            <a:r>
              <a:rPr lang="en-US" sz="6354" b="1" i="1" dirty="0">
                <a:solidFill>
                  <a:srgbClr val="1F1E1E"/>
                </a:solidFill>
                <a:latin typeface="Alexandria" pitchFamily="34" charset="0"/>
                <a:ea typeface="Alexandria" pitchFamily="34" charset="-122"/>
              </a:rPr>
              <a:t>” </a:t>
            </a:r>
            <a:endParaRPr lang="en-US" sz="6354"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4" name="Text 2"/>
          <p:cNvSpPr/>
          <p:nvPr/>
        </p:nvSpPr>
        <p:spPr>
          <a:xfrm>
            <a:off x="4878583" y="225504"/>
            <a:ext cx="7945279" cy="730806"/>
          </a:xfrm>
          <a:prstGeom prst="rect">
            <a:avLst/>
          </a:prstGeom>
          <a:noFill/>
          <a:ln/>
        </p:spPr>
        <p:txBody>
          <a:bodyPr wrap="none" rtlCol="0" anchor="t"/>
          <a:lstStyle/>
          <a:p>
            <a:pPr marL="0" indent="0">
              <a:lnSpc>
                <a:spcPts val="5755"/>
              </a:lnSpc>
              <a:buNone/>
            </a:pPr>
            <a:r>
              <a:rPr lang="en-US" sz="4604" b="1" dirty="0">
                <a:solidFill>
                  <a:srgbClr val="1F1E1E"/>
                </a:solidFill>
                <a:latin typeface="Alexandria" pitchFamily="34" charset="0"/>
                <a:ea typeface="Alexandria" pitchFamily="34" charset="-122"/>
                <a:cs typeface="Alexandria" pitchFamily="34" charset="-120"/>
              </a:rPr>
              <a:t>Incentivos para el Personal</a:t>
            </a:r>
            <a:endParaRPr lang="en-US" sz="4604" dirty="0"/>
          </a:p>
        </p:txBody>
      </p:sp>
      <p:sp>
        <p:nvSpPr>
          <p:cNvPr id="5" name="Text 3"/>
          <p:cNvSpPr/>
          <p:nvPr/>
        </p:nvSpPr>
        <p:spPr>
          <a:xfrm>
            <a:off x="5498900" y="1714321"/>
            <a:ext cx="4069675" cy="365522"/>
          </a:xfrm>
          <a:prstGeom prst="rect">
            <a:avLst/>
          </a:prstGeom>
          <a:noFill/>
          <a:ln/>
        </p:spPr>
        <p:txBody>
          <a:bodyPr wrap="none" rtlCol="0" anchor="t"/>
          <a:lstStyle/>
          <a:p>
            <a:pPr marL="0" indent="0">
              <a:lnSpc>
                <a:spcPts val="2878"/>
              </a:lnSpc>
              <a:buNone/>
            </a:pPr>
            <a:r>
              <a:rPr lang="en-US" sz="4000" b="1" dirty="0">
                <a:solidFill>
                  <a:srgbClr val="1F1E1E"/>
                </a:solidFill>
                <a:latin typeface="Alexandria" pitchFamily="34" charset="0"/>
                <a:ea typeface="Alexandria" pitchFamily="34" charset="-122"/>
                <a:cs typeface="Alexandria" pitchFamily="34" charset="-120"/>
              </a:rPr>
              <a:t>Asignación de </a:t>
            </a:r>
          </a:p>
          <a:p>
            <a:pPr marL="0" indent="0">
              <a:lnSpc>
                <a:spcPts val="2878"/>
              </a:lnSpc>
              <a:buNone/>
            </a:pPr>
            <a:r>
              <a:rPr lang="en-US" sz="4000" b="1" dirty="0" err="1">
                <a:solidFill>
                  <a:srgbClr val="1F1E1E"/>
                </a:solidFill>
                <a:latin typeface="Alexandria" pitchFamily="34" charset="0"/>
                <a:ea typeface="Alexandria" pitchFamily="34" charset="-122"/>
                <a:cs typeface="Alexandria" pitchFamily="34" charset="-120"/>
              </a:rPr>
              <a:t>Fiscalización</a:t>
            </a:r>
            <a:endParaRPr lang="en-US" sz="4000" dirty="0"/>
          </a:p>
        </p:txBody>
      </p:sp>
      <p:sp>
        <p:nvSpPr>
          <p:cNvPr id="6" name="Text 4"/>
          <p:cNvSpPr/>
          <p:nvPr/>
        </p:nvSpPr>
        <p:spPr>
          <a:xfrm>
            <a:off x="4781548" y="2837855"/>
            <a:ext cx="4514852" cy="2132409"/>
          </a:xfrm>
          <a:prstGeom prst="rect">
            <a:avLst/>
          </a:prstGeom>
          <a:noFill/>
          <a:ln/>
        </p:spPr>
        <p:txBody>
          <a:bodyPr wrap="square" rtlCol="0" anchor="t"/>
          <a:lstStyle/>
          <a:p>
            <a:pPr marL="0" indent="0" algn="ctr">
              <a:lnSpc>
                <a:spcPts val="2799"/>
              </a:lnSpc>
              <a:buNone/>
            </a:pPr>
            <a:r>
              <a:rPr lang="en-US" sz="3200" dirty="0">
                <a:solidFill>
                  <a:srgbClr val="3B3535"/>
                </a:solidFill>
                <a:latin typeface="Sora" pitchFamily="34" charset="0"/>
                <a:ea typeface="Sora" pitchFamily="34" charset="-122"/>
                <a:cs typeface="Sora" pitchFamily="34" charset="-120"/>
              </a:rPr>
              <a:t>La inclusión en la Escala Fiscalizadora de Sueldos ofrecería a los trabajadores de SERNAPESCA la Asignación de Fiscalización, crucial para compensar adecuadamente al personal por el nivel de responsabilidad y riesgo asociado con sus funciones.</a:t>
            </a:r>
            <a:endParaRPr lang="en-US" sz="3200" dirty="0"/>
          </a:p>
        </p:txBody>
      </p:sp>
      <p:sp>
        <p:nvSpPr>
          <p:cNvPr id="7" name="Text 5"/>
          <p:cNvSpPr/>
          <p:nvPr/>
        </p:nvSpPr>
        <p:spPr>
          <a:xfrm>
            <a:off x="10123650" y="1897082"/>
            <a:ext cx="2961323" cy="365522"/>
          </a:xfrm>
          <a:prstGeom prst="rect">
            <a:avLst/>
          </a:prstGeom>
          <a:noFill/>
          <a:ln/>
        </p:spPr>
        <p:txBody>
          <a:bodyPr wrap="none" rtlCol="0" anchor="t"/>
          <a:lstStyle/>
          <a:p>
            <a:pPr marL="0" indent="0">
              <a:lnSpc>
                <a:spcPts val="2878"/>
              </a:lnSpc>
              <a:buNone/>
            </a:pPr>
            <a:r>
              <a:rPr lang="en-US" sz="4000" b="1" dirty="0">
                <a:solidFill>
                  <a:srgbClr val="1F1E1E"/>
                </a:solidFill>
                <a:latin typeface="Alexandria" pitchFamily="34" charset="0"/>
                <a:ea typeface="Alexandria" pitchFamily="34" charset="-122"/>
                <a:cs typeface="Alexandria" pitchFamily="34" charset="-120"/>
              </a:rPr>
              <a:t>Asignación Especial</a:t>
            </a:r>
            <a:endParaRPr lang="en-US" sz="4000" dirty="0"/>
          </a:p>
        </p:txBody>
      </p:sp>
      <p:sp>
        <p:nvSpPr>
          <p:cNvPr id="8" name="Text 6"/>
          <p:cNvSpPr/>
          <p:nvPr/>
        </p:nvSpPr>
        <p:spPr>
          <a:xfrm>
            <a:off x="10340338" y="2837260"/>
            <a:ext cx="3562350" cy="1421606"/>
          </a:xfrm>
          <a:prstGeom prst="rect">
            <a:avLst/>
          </a:prstGeom>
          <a:noFill/>
          <a:ln/>
        </p:spPr>
        <p:txBody>
          <a:bodyPr wrap="square" rtlCol="0" anchor="t"/>
          <a:lstStyle/>
          <a:p>
            <a:pPr marL="0" indent="0" algn="ctr">
              <a:lnSpc>
                <a:spcPts val="2799"/>
              </a:lnSpc>
              <a:buNone/>
            </a:pPr>
            <a:r>
              <a:rPr lang="en-US" sz="3200" dirty="0">
                <a:solidFill>
                  <a:srgbClr val="3B3535"/>
                </a:solidFill>
                <a:latin typeface="Sora" pitchFamily="34" charset="0"/>
                <a:ea typeface="Sora" pitchFamily="34" charset="-122"/>
                <a:cs typeface="Sora" pitchFamily="34" charset="-120"/>
              </a:rPr>
              <a:t>Además de la Asignación de Fiscalización, los trabajadores de SERNAPESCA recibirían la Asignación Especial, contribuyendo a atraer y retener talento especializado en el área.</a:t>
            </a:r>
            <a:endParaRPr lang="en-US" sz="3200" dirty="0"/>
          </a:p>
        </p:txBody>
      </p:sp>
      <p:pic>
        <p:nvPicPr>
          <p:cNvPr id="11" name="Imagen 10">
            <a:extLst>
              <a:ext uri="{FF2B5EF4-FFF2-40B4-BE49-F238E27FC236}">
                <a16:creationId xmlns:a16="http://schemas.microsoft.com/office/drawing/2014/main" xmlns="" id="{D87F667D-EF40-CCCE-60B7-D27778AD96E8}"/>
              </a:ext>
            </a:extLst>
          </p:cNvPr>
          <p:cNvPicPr>
            <a:picLocks noChangeAspect="1"/>
          </p:cNvPicPr>
          <p:nvPr/>
        </p:nvPicPr>
        <p:blipFill rotWithShape="1">
          <a:blip r:embed="rId3"/>
          <a:srcRect l="57386"/>
          <a:stretch/>
        </p:blipFill>
        <p:spPr>
          <a:xfrm>
            <a:off x="-274796" y="-70722"/>
            <a:ext cx="4781548" cy="84153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328863"/>
            <a:ext cx="7477601" cy="1461611"/>
          </a:xfrm>
          <a:prstGeom prst="rect">
            <a:avLst/>
          </a:prstGeom>
          <a:noFill/>
          <a:ln/>
        </p:spPr>
        <p:txBody>
          <a:bodyPr wrap="square" rtlCol="0" anchor="t"/>
          <a:lstStyle/>
          <a:p>
            <a:pPr marL="0" indent="0">
              <a:lnSpc>
                <a:spcPts val="5755"/>
              </a:lnSpc>
              <a:buNone/>
            </a:pPr>
            <a:r>
              <a:rPr lang="en-US" sz="6600" b="1" dirty="0">
                <a:solidFill>
                  <a:srgbClr val="1F1E1E"/>
                </a:solidFill>
                <a:latin typeface="Alexandria" pitchFamily="34" charset="0"/>
                <a:ea typeface="Alexandria" pitchFamily="34" charset="-122"/>
                <a:cs typeface="Alexandria" pitchFamily="34" charset="-120"/>
              </a:rPr>
              <a:t>Agradecimiento y Compromiso</a:t>
            </a:r>
            <a:endParaRPr lang="en-US" sz="6600" dirty="0"/>
          </a:p>
        </p:txBody>
      </p:sp>
      <p:sp>
        <p:nvSpPr>
          <p:cNvPr id="6" name="Text 3"/>
          <p:cNvSpPr/>
          <p:nvPr/>
        </p:nvSpPr>
        <p:spPr>
          <a:xfrm>
            <a:off x="833199" y="4123730"/>
            <a:ext cx="7477601" cy="1777008"/>
          </a:xfrm>
          <a:prstGeom prst="rect">
            <a:avLst/>
          </a:prstGeom>
          <a:noFill/>
          <a:ln/>
        </p:spPr>
        <p:txBody>
          <a:bodyPr wrap="square" rtlCol="0" anchor="t"/>
          <a:lstStyle/>
          <a:p>
            <a:pPr marL="0" indent="0">
              <a:lnSpc>
                <a:spcPts val="2799"/>
              </a:lnSpc>
              <a:buNone/>
            </a:pPr>
            <a:r>
              <a:rPr lang="en-US" sz="2800" dirty="0">
                <a:solidFill>
                  <a:srgbClr val="3B3535"/>
                </a:solidFill>
                <a:latin typeface="Sora" pitchFamily="34" charset="0"/>
                <a:ea typeface="Sora" pitchFamily="34" charset="-122"/>
                <a:cs typeface="Sora" pitchFamily="34" charset="-120"/>
              </a:rPr>
              <a:t>Muchas gracias por su atención y compromiso con esta causa tan vital para nuestro país. Juntos, podemos construir un sector pesquero más fuerte, sostenible y equitativo, que beneficie a todos los involucrados. Cuenten con el apoyo y la dedicación de los funcionarios de SERNAPESCA para hacer realidad esta visión.</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rotWithShape="1">
          <a:blip r:embed="rId3"/>
          <a:srcRect l="25146"/>
          <a:stretch/>
        </p:blipFill>
        <p:spPr>
          <a:xfrm>
            <a:off x="-1" y="0"/>
            <a:ext cx="2737843" cy="8229600"/>
          </a:xfrm>
          <a:prstGeom prst="rect">
            <a:avLst/>
          </a:prstGeom>
        </p:spPr>
      </p:pic>
      <p:sp>
        <p:nvSpPr>
          <p:cNvPr id="5" name="Text 2"/>
          <p:cNvSpPr/>
          <p:nvPr/>
        </p:nvSpPr>
        <p:spPr>
          <a:xfrm>
            <a:off x="3358223" y="120684"/>
            <a:ext cx="5847278" cy="730806"/>
          </a:xfrm>
          <a:prstGeom prst="rect">
            <a:avLst/>
          </a:prstGeom>
          <a:noFill/>
          <a:ln/>
        </p:spPr>
        <p:txBody>
          <a:bodyPr wrap="none" rtlCol="0" anchor="t"/>
          <a:lstStyle/>
          <a:p>
            <a:pPr marL="0" indent="0">
              <a:lnSpc>
                <a:spcPts val="5755"/>
              </a:lnSpc>
              <a:buNone/>
            </a:pPr>
            <a:r>
              <a:rPr lang="en-US" sz="4604" b="1" dirty="0">
                <a:solidFill>
                  <a:srgbClr val="1F1E1E"/>
                </a:solidFill>
                <a:latin typeface="Alexandria" pitchFamily="34" charset="0"/>
                <a:ea typeface="Alexandria" pitchFamily="34" charset="-122"/>
                <a:cs typeface="Alexandria" pitchFamily="34" charset="-120"/>
              </a:rPr>
              <a:t>BENEFICIOS DE ACTUALIZAR DFL 1, DFL5</a:t>
            </a:r>
            <a:endParaRPr lang="en-US" sz="4604" dirty="0"/>
          </a:p>
        </p:txBody>
      </p:sp>
      <p:pic>
        <p:nvPicPr>
          <p:cNvPr id="6" name="Image 1" descr="preencoded.png"/>
          <p:cNvPicPr>
            <a:picLocks noChangeAspect="1"/>
          </p:cNvPicPr>
          <p:nvPr/>
        </p:nvPicPr>
        <p:blipFill>
          <a:blip r:embed="rId4"/>
          <a:stretch>
            <a:fillRect/>
          </a:stretch>
        </p:blipFill>
        <p:spPr>
          <a:xfrm>
            <a:off x="3179804" y="1515013"/>
            <a:ext cx="1110972" cy="2009299"/>
          </a:xfrm>
          <a:prstGeom prst="rect">
            <a:avLst/>
          </a:prstGeom>
        </p:spPr>
      </p:pic>
      <p:sp>
        <p:nvSpPr>
          <p:cNvPr id="7" name="Text 3"/>
          <p:cNvSpPr/>
          <p:nvPr/>
        </p:nvSpPr>
        <p:spPr>
          <a:xfrm>
            <a:off x="4624033" y="1610625"/>
            <a:ext cx="4167307" cy="365522"/>
          </a:xfrm>
          <a:prstGeom prst="rect">
            <a:avLst/>
          </a:prstGeom>
          <a:noFill/>
          <a:ln/>
        </p:spPr>
        <p:txBody>
          <a:bodyPr wrap="none" rtlCol="0" anchor="t"/>
          <a:lstStyle/>
          <a:p>
            <a:pPr marL="0" indent="0" algn="l">
              <a:lnSpc>
                <a:spcPts val="2878"/>
              </a:lnSpc>
              <a:buNone/>
            </a:pPr>
            <a:r>
              <a:rPr lang="en-US" sz="3200" b="1" dirty="0">
                <a:solidFill>
                  <a:srgbClr val="3B3535"/>
                </a:solidFill>
                <a:latin typeface="Alexandria" pitchFamily="34" charset="0"/>
                <a:ea typeface="Alexandria" pitchFamily="34" charset="-122"/>
                <a:cs typeface="Alexandria" pitchFamily="34" charset="-120"/>
              </a:rPr>
              <a:t>Modernización Organizativa</a:t>
            </a:r>
            <a:endParaRPr lang="en-US" sz="3200" dirty="0"/>
          </a:p>
        </p:txBody>
      </p:sp>
      <p:sp>
        <p:nvSpPr>
          <p:cNvPr id="8" name="Text 4"/>
          <p:cNvSpPr/>
          <p:nvPr/>
        </p:nvSpPr>
        <p:spPr>
          <a:xfrm>
            <a:off x="4611116" y="2048433"/>
            <a:ext cx="9071429" cy="1066205"/>
          </a:xfrm>
          <a:prstGeom prst="rect">
            <a:avLst/>
          </a:prstGeom>
          <a:noFill/>
          <a:ln/>
        </p:spPr>
        <p:txBody>
          <a:bodyPr wrap="square" rtlCol="0" anchor="t"/>
          <a:lstStyle/>
          <a:p>
            <a:pPr marL="0" indent="0" algn="l">
              <a:lnSpc>
                <a:spcPts val="2799"/>
              </a:lnSpc>
              <a:buNone/>
            </a:pPr>
            <a:r>
              <a:rPr lang="en-US" sz="2400" dirty="0">
                <a:solidFill>
                  <a:srgbClr val="3B3535"/>
                </a:solidFill>
                <a:latin typeface="Sora" pitchFamily="34" charset="0"/>
                <a:ea typeface="Sora" pitchFamily="34" charset="-122"/>
                <a:cs typeface="Sora" pitchFamily="34" charset="-120"/>
              </a:rPr>
              <a:t>La implementación de una nueva estructura organizativa robusta y moderna es fundamental para que SERNAPESCA pueda hacer frente a los desafíos actuales y </a:t>
            </a:r>
            <a:r>
              <a:rPr lang="en-US" sz="2400" dirty="0" err="1">
                <a:solidFill>
                  <a:srgbClr val="3B3535"/>
                </a:solidFill>
                <a:latin typeface="Sora" pitchFamily="34" charset="0"/>
                <a:ea typeface="Sora" pitchFamily="34" charset="-122"/>
                <a:cs typeface="Sora" pitchFamily="34" charset="-120"/>
              </a:rPr>
              <a:t>futuros</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como</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Formalizar</a:t>
            </a:r>
            <a:r>
              <a:rPr lang="en-US" sz="2400" dirty="0">
                <a:solidFill>
                  <a:srgbClr val="3B3535"/>
                </a:solidFill>
                <a:latin typeface="Sora" pitchFamily="34" charset="0"/>
                <a:ea typeface="Sora" pitchFamily="34" charset="-122"/>
                <a:cs typeface="Sora" pitchFamily="34" charset="-120"/>
              </a:rPr>
              <a:t> y </a:t>
            </a:r>
            <a:r>
              <a:rPr lang="en-US" sz="2400" dirty="0" err="1">
                <a:solidFill>
                  <a:srgbClr val="3B3535"/>
                </a:solidFill>
                <a:latin typeface="Sora" pitchFamily="34" charset="0"/>
                <a:ea typeface="Sora" pitchFamily="34" charset="-122"/>
                <a:cs typeface="Sora" pitchFamily="34" charset="-120"/>
              </a:rPr>
              <a:t>concursar</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los</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encargados</a:t>
            </a:r>
            <a:r>
              <a:rPr lang="en-US" sz="2400" dirty="0">
                <a:solidFill>
                  <a:srgbClr val="3B3535"/>
                </a:solidFill>
                <a:latin typeface="Sora" pitchFamily="34" charset="0"/>
                <a:ea typeface="Sora" pitchFamily="34" charset="-122"/>
                <a:cs typeface="Sora" pitchFamily="34" charset="-120"/>
              </a:rPr>
              <a:t> del </a:t>
            </a:r>
            <a:r>
              <a:rPr lang="en-US" sz="2400" dirty="0" err="1">
                <a:solidFill>
                  <a:srgbClr val="3B3535"/>
                </a:solidFill>
                <a:latin typeface="Sora" pitchFamily="34" charset="0"/>
                <a:ea typeface="Sora" pitchFamily="34" charset="-122"/>
                <a:cs typeface="Sora" pitchFamily="34" charset="-120"/>
              </a:rPr>
              <a:t>cuarto</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nivel</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Reconocimiento</a:t>
            </a:r>
            <a:r>
              <a:rPr lang="en-US" sz="2400" dirty="0">
                <a:solidFill>
                  <a:srgbClr val="3B3535"/>
                </a:solidFill>
                <a:latin typeface="Sora" pitchFamily="34" charset="0"/>
                <a:ea typeface="Sora" pitchFamily="34" charset="-122"/>
                <a:cs typeface="Sora" pitchFamily="34" charset="-120"/>
              </a:rPr>
              <a:t> zona </a:t>
            </a:r>
            <a:r>
              <a:rPr lang="en-US" sz="2400" dirty="0" err="1">
                <a:solidFill>
                  <a:srgbClr val="3B3535"/>
                </a:solidFill>
                <a:latin typeface="Sora" pitchFamily="34" charset="0"/>
                <a:ea typeface="Sora" pitchFamily="34" charset="-122"/>
                <a:cs typeface="Sora" pitchFamily="34" charset="-120"/>
              </a:rPr>
              <a:t>aisladas</a:t>
            </a:r>
            <a:r>
              <a:rPr lang="en-US" sz="2400" dirty="0">
                <a:solidFill>
                  <a:srgbClr val="3B3535"/>
                </a:solidFill>
                <a:latin typeface="Sora" pitchFamily="34" charset="0"/>
                <a:ea typeface="Sora" pitchFamily="34" charset="-122"/>
                <a:cs typeface="Sora" pitchFamily="34" charset="-120"/>
              </a:rPr>
              <a:t>.</a:t>
            </a:r>
            <a:endParaRPr lang="en-US" sz="2400" dirty="0"/>
          </a:p>
        </p:txBody>
      </p:sp>
      <p:pic>
        <p:nvPicPr>
          <p:cNvPr id="9" name="Image 2" descr="preencoded.png"/>
          <p:cNvPicPr>
            <a:picLocks noChangeAspect="1"/>
          </p:cNvPicPr>
          <p:nvPr/>
        </p:nvPicPr>
        <p:blipFill>
          <a:blip r:embed="rId5"/>
          <a:stretch>
            <a:fillRect/>
          </a:stretch>
        </p:blipFill>
        <p:spPr>
          <a:xfrm>
            <a:off x="3179804" y="3498889"/>
            <a:ext cx="1110972" cy="2009299"/>
          </a:xfrm>
          <a:prstGeom prst="rect">
            <a:avLst/>
          </a:prstGeom>
        </p:spPr>
      </p:pic>
      <p:sp>
        <p:nvSpPr>
          <p:cNvPr id="10" name="Text 5"/>
          <p:cNvSpPr/>
          <p:nvPr/>
        </p:nvSpPr>
        <p:spPr>
          <a:xfrm>
            <a:off x="4624033" y="3616324"/>
            <a:ext cx="2923580" cy="365522"/>
          </a:xfrm>
          <a:prstGeom prst="rect">
            <a:avLst/>
          </a:prstGeom>
          <a:noFill/>
          <a:ln/>
        </p:spPr>
        <p:txBody>
          <a:bodyPr wrap="none" rtlCol="0" anchor="t"/>
          <a:lstStyle/>
          <a:p>
            <a:pPr marL="0" indent="0" algn="l">
              <a:lnSpc>
                <a:spcPts val="2878"/>
              </a:lnSpc>
              <a:buNone/>
            </a:pPr>
            <a:r>
              <a:rPr lang="en-US" sz="3200" b="1" dirty="0" err="1">
                <a:solidFill>
                  <a:srgbClr val="3B3535"/>
                </a:solidFill>
                <a:latin typeface="Alexandria" pitchFamily="34" charset="0"/>
                <a:ea typeface="Alexandria" pitchFamily="34" charset="-122"/>
                <a:cs typeface="Alexandria" pitchFamily="34" charset="-120"/>
              </a:rPr>
              <a:t>Encasillamiento</a:t>
            </a:r>
            <a:r>
              <a:rPr lang="en-US" sz="3200" b="1" dirty="0">
                <a:solidFill>
                  <a:srgbClr val="3B3535"/>
                </a:solidFill>
                <a:latin typeface="Alexandria" pitchFamily="34" charset="0"/>
                <a:ea typeface="Alexandria" pitchFamily="34" charset="-122"/>
                <a:cs typeface="Alexandria" pitchFamily="34" charset="-120"/>
              </a:rPr>
              <a:t> para </a:t>
            </a:r>
            <a:r>
              <a:rPr lang="en-US" sz="3200" b="1" dirty="0" err="1">
                <a:solidFill>
                  <a:srgbClr val="3B3535"/>
                </a:solidFill>
                <a:latin typeface="Alexandria" pitchFamily="34" charset="0"/>
                <a:ea typeface="Alexandria" pitchFamily="34" charset="-122"/>
                <a:cs typeface="Alexandria" pitchFamily="34" charset="-120"/>
              </a:rPr>
              <a:t>estabilidad</a:t>
            </a:r>
            <a:r>
              <a:rPr lang="en-US" sz="3200" b="1" dirty="0">
                <a:solidFill>
                  <a:srgbClr val="3B3535"/>
                </a:solidFill>
                <a:latin typeface="Alexandria" pitchFamily="34" charset="0"/>
                <a:ea typeface="Alexandria" pitchFamily="34" charset="-122"/>
                <a:cs typeface="Alexandria" pitchFamily="34" charset="-120"/>
              </a:rPr>
              <a:t> </a:t>
            </a:r>
            <a:r>
              <a:rPr lang="en-US" sz="3200" b="1" dirty="0" err="1">
                <a:solidFill>
                  <a:srgbClr val="3B3535"/>
                </a:solidFill>
                <a:latin typeface="Alexandria" pitchFamily="34" charset="0"/>
                <a:ea typeface="Alexandria" pitchFamily="34" charset="-122"/>
                <a:cs typeface="Alexandria" pitchFamily="34" charset="-120"/>
              </a:rPr>
              <a:t>laboral</a:t>
            </a:r>
            <a:endParaRPr lang="en-US" sz="3200" dirty="0"/>
          </a:p>
        </p:txBody>
      </p:sp>
      <p:sp>
        <p:nvSpPr>
          <p:cNvPr id="11" name="Text 6"/>
          <p:cNvSpPr/>
          <p:nvPr/>
        </p:nvSpPr>
        <p:spPr>
          <a:xfrm>
            <a:off x="4611116" y="4103649"/>
            <a:ext cx="8959918" cy="1066205"/>
          </a:xfrm>
          <a:prstGeom prst="rect">
            <a:avLst/>
          </a:prstGeom>
          <a:noFill/>
          <a:ln/>
        </p:spPr>
        <p:txBody>
          <a:bodyPr wrap="square" rtlCol="0" anchor="t"/>
          <a:lstStyle/>
          <a:p>
            <a:pPr marL="0" indent="0" algn="l">
              <a:lnSpc>
                <a:spcPts val="2799"/>
              </a:lnSpc>
              <a:buNone/>
            </a:pPr>
            <a:r>
              <a:rPr lang="en-US" sz="2400" dirty="0">
                <a:solidFill>
                  <a:srgbClr val="3B3535"/>
                </a:solidFill>
                <a:latin typeface="Sora" pitchFamily="34" charset="0"/>
                <a:ea typeface="Sora" pitchFamily="34" charset="-122"/>
                <a:cs typeface="Sora" pitchFamily="34" charset="-120"/>
              </a:rPr>
              <a:t>El encasillamiento de los </a:t>
            </a:r>
            <a:r>
              <a:rPr lang="en-US" sz="2400" dirty="0" err="1">
                <a:solidFill>
                  <a:srgbClr val="3B3535"/>
                </a:solidFill>
                <a:latin typeface="Sora" pitchFamily="34" charset="0"/>
                <a:ea typeface="Sora" pitchFamily="34" charset="-122"/>
                <a:cs typeface="Sora" pitchFamily="34" charset="-120"/>
              </a:rPr>
              <a:t>funcionarios</a:t>
            </a:r>
            <a:r>
              <a:rPr lang="en-US" sz="2400" dirty="0">
                <a:solidFill>
                  <a:srgbClr val="3B3535"/>
                </a:solidFill>
                <a:latin typeface="Sora" pitchFamily="34" charset="0"/>
                <a:ea typeface="Sora" pitchFamily="34" charset="-122"/>
                <a:cs typeface="Sora" pitchFamily="34" charset="-120"/>
              </a:rPr>
              <a:t> de </a:t>
            </a:r>
            <a:r>
              <a:rPr lang="en-US" sz="2400" dirty="0" err="1">
                <a:solidFill>
                  <a:srgbClr val="3B3535"/>
                </a:solidFill>
                <a:latin typeface="Sora" pitchFamily="34" charset="0"/>
                <a:ea typeface="Sora" pitchFamily="34" charset="-122"/>
                <a:cs typeface="Sora" pitchFamily="34" charset="-120"/>
              </a:rPr>
              <a:t>contrata</a:t>
            </a:r>
            <a:r>
              <a:rPr lang="en-US" sz="2400" dirty="0">
                <a:solidFill>
                  <a:srgbClr val="3B3535"/>
                </a:solidFill>
                <a:latin typeface="Sora" pitchFamily="34" charset="0"/>
                <a:ea typeface="Sora" pitchFamily="34" charset="-122"/>
                <a:cs typeface="Sora" pitchFamily="34" charset="-120"/>
              </a:rPr>
              <a:t> a planta proporcionará la estabilidad necesaria para que puedan desempeñar sus roles con mayor </a:t>
            </a:r>
            <a:r>
              <a:rPr lang="en-US" sz="2400" dirty="0" err="1">
                <a:solidFill>
                  <a:srgbClr val="3B3535"/>
                </a:solidFill>
                <a:latin typeface="Sora" pitchFamily="34" charset="0"/>
                <a:ea typeface="Sora" pitchFamily="34" charset="-122"/>
                <a:cs typeface="Sora" pitchFamily="34" charset="-120"/>
              </a:rPr>
              <a:t>eficacia</a:t>
            </a:r>
            <a:r>
              <a:rPr lang="en-US" sz="2400" dirty="0">
                <a:solidFill>
                  <a:srgbClr val="3B3535"/>
                </a:solidFill>
                <a:latin typeface="Sora" pitchFamily="34" charset="0"/>
                <a:ea typeface="Sora" pitchFamily="34" charset="-122"/>
                <a:cs typeface="Sora" pitchFamily="34" charset="-120"/>
              </a:rPr>
              <a:t> y </a:t>
            </a:r>
            <a:r>
              <a:rPr lang="en-US" sz="2400" dirty="0" err="1">
                <a:solidFill>
                  <a:srgbClr val="3B3535"/>
                </a:solidFill>
                <a:latin typeface="Sora" pitchFamily="34" charset="0"/>
                <a:ea typeface="Sora" pitchFamily="34" charset="-122"/>
                <a:cs typeface="Sora" pitchFamily="34" charset="-120"/>
              </a:rPr>
              <a:t>asumir</a:t>
            </a:r>
            <a:r>
              <a:rPr lang="en-US" sz="2400" dirty="0">
                <a:solidFill>
                  <a:srgbClr val="3B3535"/>
                </a:solidFill>
                <a:latin typeface="Sora" pitchFamily="34" charset="0"/>
                <a:ea typeface="Sora" pitchFamily="34" charset="-122"/>
                <a:cs typeface="Sora" pitchFamily="34" charset="-120"/>
              </a:rPr>
              <a:t> roles de </a:t>
            </a:r>
            <a:r>
              <a:rPr lang="en-US" sz="2400" dirty="0" err="1">
                <a:solidFill>
                  <a:srgbClr val="3B3535"/>
                </a:solidFill>
                <a:latin typeface="Sora" pitchFamily="34" charset="0"/>
                <a:ea typeface="Sora" pitchFamily="34" charset="-122"/>
                <a:cs typeface="Sora" pitchFamily="34" charset="-120"/>
              </a:rPr>
              <a:t>jefaturas</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formalmente</a:t>
            </a:r>
            <a:r>
              <a:rPr lang="en-US" sz="2400" dirty="0">
                <a:solidFill>
                  <a:srgbClr val="3B3535"/>
                </a:solidFill>
                <a:latin typeface="Sora" pitchFamily="34" charset="0"/>
                <a:ea typeface="Sora" pitchFamily="34" charset="-122"/>
                <a:cs typeface="Sora" pitchFamily="34" charset="-120"/>
              </a:rPr>
              <a:t>.</a:t>
            </a:r>
            <a:endParaRPr lang="en-US" sz="2400" dirty="0"/>
          </a:p>
        </p:txBody>
      </p:sp>
      <p:pic>
        <p:nvPicPr>
          <p:cNvPr id="12" name="Image 3" descr="preencoded.png"/>
          <p:cNvPicPr>
            <a:picLocks noChangeAspect="1"/>
          </p:cNvPicPr>
          <p:nvPr/>
        </p:nvPicPr>
        <p:blipFill>
          <a:blip r:embed="rId6"/>
          <a:stretch>
            <a:fillRect/>
          </a:stretch>
        </p:blipFill>
        <p:spPr>
          <a:xfrm>
            <a:off x="3179804" y="5446914"/>
            <a:ext cx="1110972" cy="1777484"/>
          </a:xfrm>
          <a:prstGeom prst="rect">
            <a:avLst/>
          </a:prstGeom>
        </p:spPr>
      </p:pic>
      <p:sp>
        <p:nvSpPr>
          <p:cNvPr id="13" name="Text 7"/>
          <p:cNvSpPr/>
          <p:nvPr/>
        </p:nvSpPr>
        <p:spPr>
          <a:xfrm>
            <a:off x="4611116" y="5629675"/>
            <a:ext cx="3564017" cy="365522"/>
          </a:xfrm>
          <a:prstGeom prst="rect">
            <a:avLst/>
          </a:prstGeom>
          <a:noFill/>
          <a:ln/>
        </p:spPr>
        <p:txBody>
          <a:bodyPr wrap="none" rtlCol="0" anchor="t"/>
          <a:lstStyle/>
          <a:p>
            <a:pPr marL="0" indent="0" algn="l">
              <a:lnSpc>
                <a:spcPts val="2878"/>
              </a:lnSpc>
              <a:buNone/>
            </a:pPr>
            <a:r>
              <a:rPr lang="en-US" sz="3200" b="1" dirty="0">
                <a:solidFill>
                  <a:srgbClr val="3B3535"/>
                </a:solidFill>
                <a:latin typeface="Alexandria" pitchFamily="34" charset="0"/>
                <a:ea typeface="Alexandria" pitchFamily="34" charset="-122"/>
              </a:rPr>
              <a:t>Carrera </a:t>
            </a:r>
            <a:r>
              <a:rPr lang="en-US" sz="3200" b="1" dirty="0" err="1">
                <a:solidFill>
                  <a:srgbClr val="3B3535"/>
                </a:solidFill>
                <a:latin typeface="Alexandria" pitchFamily="34" charset="0"/>
                <a:ea typeface="Alexandria" pitchFamily="34" charset="-122"/>
              </a:rPr>
              <a:t>Funcionaria</a:t>
            </a:r>
            <a:endParaRPr lang="en-US" sz="3200" dirty="0"/>
          </a:p>
        </p:txBody>
      </p:sp>
      <p:sp>
        <p:nvSpPr>
          <p:cNvPr id="14" name="Text 8"/>
          <p:cNvSpPr/>
          <p:nvPr/>
        </p:nvSpPr>
        <p:spPr>
          <a:xfrm>
            <a:off x="4611117" y="5980254"/>
            <a:ext cx="7862173" cy="710803"/>
          </a:xfrm>
          <a:prstGeom prst="rect">
            <a:avLst/>
          </a:prstGeom>
          <a:noFill/>
          <a:ln/>
        </p:spPr>
        <p:txBody>
          <a:bodyPr wrap="square" rtlCol="0" anchor="t"/>
          <a:lstStyle/>
          <a:p>
            <a:pPr marL="0" indent="0" algn="l">
              <a:lnSpc>
                <a:spcPts val="2799"/>
              </a:lnSpc>
              <a:buNone/>
            </a:pPr>
            <a:r>
              <a:rPr lang="en-US" sz="2400" dirty="0" err="1">
                <a:solidFill>
                  <a:srgbClr val="3B3535"/>
                </a:solidFill>
                <a:latin typeface="Sora" pitchFamily="34" charset="0"/>
                <a:ea typeface="Sora" pitchFamily="34" charset="-122"/>
                <a:cs typeface="Sora" pitchFamily="34" charset="-120"/>
              </a:rPr>
              <a:t>Implementar</a:t>
            </a:r>
            <a:r>
              <a:rPr lang="en-US" sz="2400" dirty="0">
                <a:solidFill>
                  <a:srgbClr val="3B3535"/>
                </a:solidFill>
                <a:latin typeface="Sora" pitchFamily="34" charset="0"/>
                <a:ea typeface="Sora" pitchFamily="34" charset="-122"/>
                <a:cs typeface="Sora" pitchFamily="34" charset="-120"/>
              </a:rPr>
              <a:t> un </a:t>
            </a:r>
            <a:r>
              <a:rPr lang="en-US" sz="2400" dirty="0" err="1">
                <a:solidFill>
                  <a:srgbClr val="3B3535"/>
                </a:solidFill>
                <a:latin typeface="Sora" pitchFamily="34" charset="0"/>
                <a:ea typeface="Sora" pitchFamily="34" charset="-122"/>
                <a:cs typeface="Sora" pitchFamily="34" charset="-120"/>
              </a:rPr>
              <a:t>esquema</a:t>
            </a:r>
            <a:r>
              <a:rPr lang="en-US" sz="2400" dirty="0">
                <a:solidFill>
                  <a:srgbClr val="3B3535"/>
                </a:solidFill>
                <a:latin typeface="Sora" pitchFamily="34" charset="0"/>
                <a:ea typeface="Sora" pitchFamily="34" charset="-122"/>
                <a:cs typeface="Sora" pitchFamily="34" charset="-120"/>
              </a:rPr>
              <a:t> de </a:t>
            </a:r>
            <a:r>
              <a:rPr lang="en-US" sz="2400" dirty="0" err="1">
                <a:solidFill>
                  <a:srgbClr val="3B3535"/>
                </a:solidFill>
                <a:latin typeface="Sora" pitchFamily="34" charset="0"/>
                <a:ea typeface="Sora" pitchFamily="34" charset="-122"/>
                <a:cs typeface="Sora" pitchFamily="34" charset="-120"/>
              </a:rPr>
              <a:t>carrera</a:t>
            </a:r>
            <a:r>
              <a:rPr lang="en-US" sz="2400" dirty="0">
                <a:solidFill>
                  <a:srgbClr val="3B3535"/>
                </a:solidFill>
                <a:latin typeface="Sora" pitchFamily="34" charset="0"/>
                <a:ea typeface="Sora" pitchFamily="34" charset="-122"/>
                <a:cs typeface="Sora" pitchFamily="34" charset="-120"/>
              </a:rPr>
              <a:t> y </a:t>
            </a:r>
            <a:r>
              <a:rPr lang="en-US" sz="2400" dirty="0" err="1">
                <a:solidFill>
                  <a:srgbClr val="3B3535"/>
                </a:solidFill>
                <a:latin typeface="Sora" pitchFamily="34" charset="0"/>
                <a:ea typeface="Sora" pitchFamily="34" charset="-122"/>
                <a:cs typeface="Sora" pitchFamily="34" charset="-120"/>
              </a:rPr>
              <a:t>capacitación</a:t>
            </a:r>
            <a:r>
              <a:rPr lang="en-US" sz="2400" dirty="0">
                <a:solidFill>
                  <a:srgbClr val="3B3535"/>
                </a:solidFill>
                <a:latin typeface="Sora" pitchFamily="34" charset="0"/>
                <a:ea typeface="Sora" pitchFamily="34" charset="-122"/>
                <a:cs typeface="Sora" pitchFamily="34" charset="-120"/>
              </a:rPr>
              <a:t> continua que </a:t>
            </a:r>
            <a:r>
              <a:rPr lang="en-US" sz="2400" dirty="0" err="1">
                <a:solidFill>
                  <a:srgbClr val="3B3535"/>
                </a:solidFill>
                <a:latin typeface="Sora" pitchFamily="34" charset="0"/>
                <a:ea typeface="Sora" pitchFamily="34" charset="-122"/>
                <a:cs typeface="Sora" pitchFamily="34" charset="-120"/>
              </a:rPr>
              <a:t>permita</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el</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desarrollo</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funcionarios</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facilitando</a:t>
            </a:r>
            <a:r>
              <a:rPr lang="en-US" sz="2400" dirty="0">
                <a:solidFill>
                  <a:srgbClr val="3B3535"/>
                </a:solidFill>
                <a:latin typeface="Sora" pitchFamily="34" charset="0"/>
                <a:ea typeface="Sora" pitchFamily="34" charset="-122"/>
                <a:cs typeface="Sora" pitchFamily="34" charset="-120"/>
              </a:rPr>
              <a:t> la </a:t>
            </a:r>
            <a:r>
              <a:rPr lang="en-US" sz="2400" dirty="0" err="1">
                <a:solidFill>
                  <a:srgbClr val="3B3535"/>
                </a:solidFill>
                <a:latin typeface="Sora" pitchFamily="34" charset="0"/>
                <a:ea typeface="Sora" pitchFamily="34" charset="-122"/>
                <a:cs typeface="Sora" pitchFamily="34" charset="-120"/>
              </a:rPr>
              <a:t>retención</a:t>
            </a:r>
            <a:r>
              <a:rPr lang="en-US" sz="2400" dirty="0">
                <a:solidFill>
                  <a:srgbClr val="3B3535"/>
                </a:solidFill>
                <a:latin typeface="Sora" pitchFamily="34" charset="0"/>
                <a:ea typeface="Sora" pitchFamily="34" charset="-122"/>
                <a:cs typeface="Sora" pitchFamily="34" charset="-120"/>
              </a:rPr>
              <a:t> de </a:t>
            </a:r>
            <a:r>
              <a:rPr lang="en-US" sz="2400" dirty="0" err="1">
                <a:solidFill>
                  <a:srgbClr val="3B3535"/>
                </a:solidFill>
                <a:latin typeface="Sora" pitchFamily="34" charset="0"/>
                <a:ea typeface="Sora" pitchFamily="34" charset="-122"/>
                <a:cs typeface="Sora" pitchFamily="34" charset="-120"/>
              </a:rPr>
              <a:t>talento</a:t>
            </a:r>
            <a:r>
              <a:rPr lang="en-US" sz="2400" dirty="0">
                <a:solidFill>
                  <a:srgbClr val="3B3535"/>
                </a:solidFill>
                <a:latin typeface="Sora" pitchFamily="34" charset="0"/>
                <a:ea typeface="Sora" pitchFamily="34" charset="-122"/>
                <a:cs typeface="Sora" pitchFamily="34" charset="-120"/>
              </a:rPr>
              <a:t> y la </a:t>
            </a:r>
            <a:r>
              <a:rPr lang="en-US" sz="2400" dirty="0" err="1">
                <a:solidFill>
                  <a:srgbClr val="3B3535"/>
                </a:solidFill>
                <a:latin typeface="Sora" pitchFamily="34" charset="0"/>
                <a:ea typeface="Sora" pitchFamily="34" charset="-122"/>
                <a:cs typeface="Sora" pitchFamily="34" charset="-120"/>
              </a:rPr>
              <a:t>acumulación</a:t>
            </a:r>
            <a:r>
              <a:rPr lang="en-US" sz="2400" dirty="0">
                <a:solidFill>
                  <a:srgbClr val="3B3535"/>
                </a:solidFill>
                <a:latin typeface="Sora" pitchFamily="34" charset="0"/>
                <a:ea typeface="Sora" pitchFamily="34" charset="-122"/>
                <a:cs typeface="Sora" pitchFamily="34" charset="-120"/>
              </a:rPr>
              <a:t> de </a:t>
            </a:r>
            <a:r>
              <a:rPr lang="en-US" sz="2400" dirty="0" err="1">
                <a:solidFill>
                  <a:srgbClr val="3B3535"/>
                </a:solidFill>
                <a:latin typeface="Sora" pitchFamily="34" charset="0"/>
                <a:ea typeface="Sora" pitchFamily="34" charset="-122"/>
                <a:cs typeface="Sora" pitchFamily="34" charset="-120"/>
              </a:rPr>
              <a:t>conocimiento</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institucional</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mejora</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grados</a:t>
            </a:r>
            <a:r>
              <a:rPr lang="en-US" sz="2400" dirty="0">
                <a:solidFill>
                  <a:srgbClr val="3B3535"/>
                </a:solidFill>
                <a:latin typeface="Sora" pitchFamily="34" charset="0"/>
                <a:ea typeface="Sora" pitchFamily="34" charset="-122"/>
                <a:cs typeface="Sora" pitchFamily="34" charset="-120"/>
              </a:rPr>
              <a:t>, </a:t>
            </a:r>
            <a:r>
              <a:rPr lang="en-US" sz="2400" dirty="0" err="1">
                <a:solidFill>
                  <a:srgbClr val="3B3535"/>
                </a:solidFill>
                <a:latin typeface="Sora" pitchFamily="34" charset="0"/>
                <a:ea typeface="Sora" pitchFamily="34" charset="-122"/>
                <a:cs typeface="Sora" pitchFamily="34" charset="-120"/>
              </a:rPr>
              <a:t>aumentando</a:t>
            </a:r>
            <a:r>
              <a:rPr lang="en-US" sz="2400" dirty="0">
                <a:solidFill>
                  <a:srgbClr val="3B3535"/>
                </a:solidFill>
                <a:latin typeface="Sora" pitchFamily="34" charset="0"/>
                <a:ea typeface="Sora" pitchFamily="34" charset="-122"/>
                <a:cs typeface="Sora" pitchFamily="34" charset="-120"/>
              </a:rPr>
              <a:t> de </a:t>
            </a:r>
            <a:r>
              <a:rPr lang="en-US" sz="2400" dirty="0" err="1">
                <a:solidFill>
                  <a:srgbClr val="3B3535"/>
                </a:solidFill>
                <a:latin typeface="Sora" pitchFamily="34" charset="0"/>
                <a:ea typeface="Sora" pitchFamily="34" charset="-122"/>
                <a:cs typeface="Sora" pitchFamily="34" charset="-120"/>
              </a:rPr>
              <a:t>dotación</a:t>
            </a:r>
            <a:r>
              <a:rPr lang="en-US" sz="2400" dirty="0">
                <a:solidFill>
                  <a:srgbClr val="3B3535"/>
                </a:solidFill>
                <a:latin typeface="Sora" pitchFamily="34" charset="0"/>
                <a:ea typeface="Sora" pitchFamily="34" charset="-122"/>
                <a:cs typeface="Sora" pitchFamily="34" charset="-120"/>
              </a:rPr>
              <a:t>.</a:t>
            </a:r>
          </a:p>
          <a:p>
            <a:pPr marL="0" indent="0" algn="l">
              <a:lnSpc>
                <a:spcPts val="2799"/>
              </a:lnSpc>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31267"/>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7620" y="0"/>
            <a:ext cx="5486400" cy="8231267"/>
          </a:xfrm>
          <a:prstGeom prst="rect">
            <a:avLst/>
          </a:prstGeom>
        </p:spPr>
      </p:pic>
      <p:sp>
        <p:nvSpPr>
          <p:cNvPr id="5" name="Text 2"/>
          <p:cNvSpPr/>
          <p:nvPr/>
        </p:nvSpPr>
        <p:spPr>
          <a:xfrm>
            <a:off x="6302811" y="2587466"/>
            <a:ext cx="7503557" cy="3971925"/>
          </a:xfrm>
          <a:prstGeom prst="rect">
            <a:avLst/>
          </a:prstGeom>
          <a:noFill/>
          <a:ln/>
        </p:spPr>
        <p:txBody>
          <a:bodyPr wrap="square" rtlCol="0" anchor="t"/>
          <a:lstStyle/>
          <a:p>
            <a:pPr marL="0" indent="0">
              <a:lnSpc>
                <a:spcPts val="7819"/>
              </a:lnSpc>
              <a:buNone/>
            </a:pPr>
            <a:r>
              <a:rPr lang="en-US" sz="6255" b="1" dirty="0">
                <a:solidFill>
                  <a:srgbClr val="1F1E1E"/>
                </a:solidFill>
                <a:latin typeface="Alexandria" pitchFamily="34" charset="0"/>
                <a:ea typeface="Alexandria" pitchFamily="34" charset="-122"/>
              </a:rPr>
              <a:t>SITUACIÓN ACTUAL</a:t>
            </a:r>
            <a:endParaRPr lang="en-US" sz="6255" dirty="0"/>
          </a:p>
        </p:txBody>
      </p:sp>
      <p:sp>
        <p:nvSpPr>
          <p:cNvPr id="7" name="Shape 4"/>
          <p:cNvSpPr/>
          <p:nvPr/>
        </p:nvSpPr>
        <p:spPr>
          <a:xfrm>
            <a:off x="6306622" y="7263408"/>
            <a:ext cx="349925" cy="349925"/>
          </a:xfrm>
          <a:prstGeom prst="roundRect">
            <a:avLst>
              <a:gd name="adj" fmla="val 26128701"/>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6314242" y="7271028"/>
            <a:ext cx="334685" cy="334685"/>
          </a:xfrm>
          <a:prstGeom prst="rect">
            <a:avLst/>
          </a:prstGeom>
        </p:spPr>
      </p:pic>
      <p:sp>
        <p:nvSpPr>
          <p:cNvPr id="9" name="Text 5"/>
          <p:cNvSpPr/>
          <p:nvPr/>
        </p:nvSpPr>
        <p:spPr>
          <a:xfrm>
            <a:off x="6765846" y="7246977"/>
            <a:ext cx="3302079" cy="382786"/>
          </a:xfrm>
          <a:prstGeom prst="rect">
            <a:avLst/>
          </a:prstGeom>
          <a:noFill/>
          <a:ln/>
        </p:spPr>
        <p:txBody>
          <a:bodyPr wrap="none" rtlCol="0" anchor="t"/>
          <a:lstStyle/>
          <a:p>
            <a:pPr marL="0" indent="0" algn="l">
              <a:lnSpc>
                <a:spcPts val="3014"/>
              </a:lnSpc>
              <a:buNone/>
            </a:pPr>
            <a:r>
              <a:rPr lang="en-US" sz="2153" b="1" dirty="0">
                <a:solidFill>
                  <a:srgbClr val="3B3535"/>
                </a:solidFill>
                <a:latin typeface="Sora" pitchFamily="34" charset="0"/>
                <a:ea typeface="Sora" pitchFamily="34" charset="-122"/>
                <a:cs typeface="Sora" pitchFamily="34" charset="-120"/>
              </a:rPr>
              <a:t>by AFIPES VALPARAISO</a:t>
            </a:r>
            <a:endParaRPr lang="en-US" sz="215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5" name="Text 2"/>
          <p:cNvSpPr/>
          <p:nvPr/>
        </p:nvSpPr>
        <p:spPr>
          <a:xfrm>
            <a:off x="833199" y="961192"/>
            <a:ext cx="12615673" cy="1461611"/>
          </a:xfrm>
          <a:prstGeom prst="rect">
            <a:avLst/>
          </a:prstGeom>
          <a:noFill/>
          <a:ln/>
        </p:spPr>
        <p:txBody>
          <a:bodyPr wrap="square" rtlCol="0" anchor="t"/>
          <a:lstStyle/>
          <a:p>
            <a:pPr marL="0" indent="0">
              <a:lnSpc>
                <a:spcPts val="5755"/>
              </a:lnSpc>
              <a:buNone/>
            </a:pPr>
            <a:r>
              <a:rPr lang="en-US" sz="4604" b="1" dirty="0">
                <a:solidFill>
                  <a:srgbClr val="1F1E1E"/>
                </a:solidFill>
                <a:latin typeface="Alexandria" pitchFamily="34" charset="0"/>
                <a:ea typeface="Alexandria" pitchFamily="34" charset="-122"/>
                <a:cs typeface="Alexandria" pitchFamily="34" charset="-120"/>
              </a:rPr>
              <a:t>Situación Actual de la </a:t>
            </a:r>
            <a:r>
              <a:rPr lang="en-US" sz="4604" b="1" dirty="0" err="1">
                <a:solidFill>
                  <a:srgbClr val="1F1E1E"/>
                </a:solidFill>
                <a:latin typeface="Alexandria" pitchFamily="34" charset="0"/>
                <a:ea typeface="Alexandria" pitchFamily="34" charset="-122"/>
                <a:cs typeface="Alexandria" pitchFamily="34" charset="-120"/>
              </a:rPr>
              <a:t>Estructura</a:t>
            </a:r>
            <a:r>
              <a:rPr lang="en-US" sz="4604" b="1" dirty="0">
                <a:solidFill>
                  <a:srgbClr val="1F1E1E"/>
                </a:solidFill>
                <a:latin typeface="Alexandria" pitchFamily="34" charset="0"/>
                <a:ea typeface="Alexandria" pitchFamily="34" charset="-122"/>
                <a:cs typeface="Alexandria" pitchFamily="34" charset="-120"/>
              </a:rPr>
              <a:t>  </a:t>
            </a:r>
            <a:r>
              <a:rPr lang="en-US" sz="4604" b="1" dirty="0" err="1">
                <a:solidFill>
                  <a:srgbClr val="1F1E1E"/>
                </a:solidFill>
                <a:latin typeface="Alexandria" pitchFamily="34" charset="0"/>
                <a:ea typeface="Alexandria" pitchFamily="34" charset="-122"/>
                <a:cs typeface="Alexandria" pitchFamily="34" charset="-120"/>
              </a:rPr>
              <a:t>por</a:t>
            </a:r>
            <a:r>
              <a:rPr lang="en-US" sz="4604" b="1" dirty="0">
                <a:solidFill>
                  <a:srgbClr val="1F1E1E"/>
                </a:solidFill>
                <a:latin typeface="Alexandria" pitchFamily="34" charset="0"/>
                <a:ea typeface="Alexandria" pitchFamily="34" charset="-122"/>
                <a:cs typeface="Alexandria" pitchFamily="34" charset="-120"/>
              </a:rPr>
              <a:t> DFL 1 </a:t>
            </a:r>
            <a:endParaRPr lang="en-US" sz="4604" dirty="0"/>
          </a:p>
        </p:txBody>
      </p:sp>
      <p:sp>
        <p:nvSpPr>
          <p:cNvPr id="6" name="Shape 3"/>
          <p:cNvSpPr/>
          <p:nvPr/>
        </p:nvSpPr>
        <p:spPr>
          <a:xfrm>
            <a:off x="381238" y="2756058"/>
            <a:ext cx="4542115" cy="4512350"/>
          </a:xfrm>
          <a:prstGeom prst="roundRect">
            <a:avLst>
              <a:gd name="adj" fmla="val 2216"/>
            </a:avLst>
          </a:prstGeom>
          <a:solidFill>
            <a:srgbClr val="D5DCF6"/>
          </a:solidFill>
          <a:ln w="7620">
            <a:solidFill>
              <a:srgbClr val="BBC2DC"/>
            </a:solidFill>
            <a:prstDash val="solid"/>
          </a:ln>
        </p:spPr>
      </p:sp>
      <p:sp>
        <p:nvSpPr>
          <p:cNvPr id="7" name="Text 4"/>
          <p:cNvSpPr/>
          <p:nvPr/>
        </p:nvSpPr>
        <p:spPr>
          <a:xfrm>
            <a:off x="611029" y="2985848"/>
            <a:ext cx="2946678" cy="365522"/>
          </a:xfrm>
          <a:prstGeom prst="rect">
            <a:avLst/>
          </a:prstGeom>
          <a:noFill/>
          <a:ln/>
        </p:spPr>
        <p:txBody>
          <a:bodyPr wrap="none" rtlCol="0" anchor="t"/>
          <a:lstStyle/>
          <a:p>
            <a:pPr marL="0" indent="0">
              <a:lnSpc>
                <a:spcPts val="2878"/>
              </a:lnSpc>
              <a:buNone/>
            </a:pPr>
            <a:r>
              <a:rPr lang="en-US" sz="2302" b="1" dirty="0">
                <a:solidFill>
                  <a:srgbClr val="3B3535"/>
                </a:solidFill>
                <a:latin typeface="Alexandria" pitchFamily="34" charset="0"/>
                <a:ea typeface="Alexandria" pitchFamily="34" charset="-122"/>
                <a:cs typeface="Alexandria" pitchFamily="34" charset="-120"/>
              </a:rPr>
              <a:t>Estructura Limitada</a:t>
            </a:r>
            <a:endParaRPr lang="en-US" sz="2302" dirty="0"/>
          </a:p>
        </p:txBody>
      </p:sp>
      <p:sp>
        <p:nvSpPr>
          <p:cNvPr id="8" name="Text 5"/>
          <p:cNvSpPr/>
          <p:nvPr/>
        </p:nvSpPr>
        <p:spPr>
          <a:xfrm>
            <a:off x="611029" y="3484601"/>
            <a:ext cx="4082534" cy="3554016"/>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Actualmente, dentro de la estructura de SERNAPESCA regulada por el DFL 1, únicamente el Director(a) Nacional, los Subdirectores, los Jefes de Departamentos y los Directores Regionales tienen posiciones formalmente reconocidas y estructuradas, es decir, </a:t>
            </a:r>
            <a:r>
              <a:rPr lang="en-US" sz="1750" b="1" dirty="0">
                <a:solidFill>
                  <a:srgbClr val="3B3535"/>
                </a:solidFill>
                <a:latin typeface="Sora" pitchFamily="34" charset="0"/>
                <a:ea typeface="Sora" pitchFamily="34" charset="-122"/>
                <a:cs typeface="Sora" pitchFamily="34" charset="-120"/>
              </a:rPr>
              <a:t>hasta el tercer nivel jerárquico.</a:t>
            </a:r>
            <a:endParaRPr lang="en-US" sz="1750" b="1" dirty="0"/>
          </a:p>
        </p:txBody>
      </p:sp>
      <p:sp>
        <p:nvSpPr>
          <p:cNvPr id="9" name="Shape 6"/>
          <p:cNvSpPr/>
          <p:nvPr/>
        </p:nvSpPr>
        <p:spPr>
          <a:xfrm>
            <a:off x="5145524" y="2756058"/>
            <a:ext cx="4542115" cy="4512350"/>
          </a:xfrm>
          <a:prstGeom prst="roundRect">
            <a:avLst>
              <a:gd name="adj" fmla="val 2216"/>
            </a:avLst>
          </a:prstGeom>
          <a:solidFill>
            <a:srgbClr val="D5DCF6"/>
          </a:solidFill>
          <a:ln w="7620">
            <a:solidFill>
              <a:srgbClr val="BBC2DC"/>
            </a:solidFill>
            <a:prstDash val="solid"/>
          </a:ln>
        </p:spPr>
      </p:sp>
      <p:sp>
        <p:nvSpPr>
          <p:cNvPr id="10" name="Text 7"/>
          <p:cNvSpPr/>
          <p:nvPr/>
        </p:nvSpPr>
        <p:spPr>
          <a:xfrm>
            <a:off x="5604252" y="2979495"/>
            <a:ext cx="3115389" cy="365522"/>
          </a:xfrm>
          <a:prstGeom prst="rect">
            <a:avLst/>
          </a:prstGeom>
          <a:noFill/>
          <a:ln/>
        </p:spPr>
        <p:txBody>
          <a:bodyPr wrap="none" rtlCol="0" anchor="t"/>
          <a:lstStyle/>
          <a:p>
            <a:pPr marL="0" indent="0">
              <a:lnSpc>
                <a:spcPts val="2878"/>
              </a:lnSpc>
              <a:buNone/>
            </a:pPr>
            <a:r>
              <a:rPr lang="en-US" sz="2302" b="1" dirty="0">
                <a:solidFill>
                  <a:srgbClr val="3B3535"/>
                </a:solidFill>
                <a:latin typeface="Alexandria" pitchFamily="34" charset="0"/>
                <a:ea typeface="Alexandria" pitchFamily="34" charset="-122"/>
                <a:cs typeface="Alexandria" pitchFamily="34" charset="-120"/>
              </a:rPr>
              <a:t>Falta de </a:t>
            </a:r>
            <a:r>
              <a:rPr lang="en-US" sz="2302" b="1" dirty="0" err="1">
                <a:solidFill>
                  <a:srgbClr val="3B3535"/>
                </a:solidFill>
                <a:latin typeface="Alexandria" pitchFamily="34" charset="0"/>
                <a:ea typeface="Alexandria" pitchFamily="34" charset="-122"/>
                <a:cs typeface="Alexandria" pitchFamily="34" charset="-120"/>
              </a:rPr>
              <a:t>jefaturas</a:t>
            </a:r>
            <a:r>
              <a:rPr lang="en-US" sz="2302" b="1" dirty="0">
                <a:solidFill>
                  <a:srgbClr val="3B3535"/>
                </a:solidFill>
                <a:latin typeface="Alexandria" pitchFamily="34" charset="0"/>
                <a:ea typeface="Alexandria" pitchFamily="34" charset="-122"/>
                <a:cs typeface="Alexandria" pitchFamily="34" charset="-120"/>
              </a:rPr>
              <a:t> 4° Nivel</a:t>
            </a:r>
            <a:endParaRPr lang="en-US" sz="2302" dirty="0"/>
          </a:p>
        </p:txBody>
      </p:sp>
      <p:sp>
        <p:nvSpPr>
          <p:cNvPr id="11" name="Text 8"/>
          <p:cNvSpPr/>
          <p:nvPr/>
        </p:nvSpPr>
        <p:spPr>
          <a:xfrm>
            <a:off x="5375315" y="3484601"/>
            <a:ext cx="4082534" cy="3554016"/>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Esta formalización no se extiende a los jefes de oficinas o de unidades conforme al DFL 1, lo que representa una brecha significativa en la organización, pues según cada jefatura que asuma en rol va adaptándose según su propio criterio, lo que impide dar una continuidad a un trabajo organizado y ágil.</a:t>
            </a:r>
            <a:endParaRPr lang="en-US" sz="1750" dirty="0"/>
          </a:p>
        </p:txBody>
      </p:sp>
      <p:sp>
        <p:nvSpPr>
          <p:cNvPr id="12" name="Shape 6">
            <a:extLst>
              <a:ext uri="{FF2B5EF4-FFF2-40B4-BE49-F238E27FC236}">
                <a16:creationId xmlns:a16="http://schemas.microsoft.com/office/drawing/2014/main" xmlns="" id="{075DF546-CDD7-C799-EBF7-9F40A6B807F6}"/>
              </a:ext>
            </a:extLst>
          </p:cNvPr>
          <p:cNvSpPr/>
          <p:nvPr/>
        </p:nvSpPr>
        <p:spPr>
          <a:xfrm>
            <a:off x="9916577" y="2750910"/>
            <a:ext cx="4542115" cy="5389479"/>
          </a:xfrm>
          <a:prstGeom prst="roundRect">
            <a:avLst>
              <a:gd name="adj" fmla="val 2216"/>
            </a:avLst>
          </a:prstGeom>
          <a:solidFill>
            <a:srgbClr val="D5DCF6"/>
          </a:solidFill>
          <a:ln w="7620">
            <a:solidFill>
              <a:srgbClr val="BBC2DC"/>
            </a:solidFill>
            <a:prstDash val="solid"/>
          </a:ln>
        </p:spPr>
      </p:sp>
      <p:sp>
        <p:nvSpPr>
          <p:cNvPr id="13" name="Text 7">
            <a:extLst>
              <a:ext uri="{FF2B5EF4-FFF2-40B4-BE49-F238E27FC236}">
                <a16:creationId xmlns:a16="http://schemas.microsoft.com/office/drawing/2014/main" xmlns="" id="{2138EB20-0525-1C66-9E60-18B2B7A0E911}"/>
              </a:ext>
            </a:extLst>
          </p:cNvPr>
          <p:cNvSpPr/>
          <p:nvPr/>
        </p:nvSpPr>
        <p:spPr>
          <a:xfrm>
            <a:off x="10333483" y="2891600"/>
            <a:ext cx="3115389" cy="365522"/>
          </a:xfrm>
          <a:prstGeom prst="rect">
            <a:avLst/>
          </a:prstGeom>
          <a:noFill/>
          <a:ln/>
        </p:spPr>
        <p:txBody>
          <a:bodyPr wrap="none" rtlCol="0" anchor="t"/>
          <a:lstStyle/>
          <a:p>
            <a:pPr marL="0" indent="0">
              <a:lnSpc>
                <a:spcPts val="2878"/>
              </a:lnSpc>
              <a:buNone/>
            </a:pPr>
            <a:endParaRPr lang="en-US" sz="2302" dirty="0"/>
          </a:p>
        </p:txBody>
      </p:sp>
      <p:sp>
        <p:nvSpPr>
          <p:cNvPr id="14" name="Text 8">
            <a:extLst>
              <a:ext uri="{FF2B5EF4-FFF2-40B4-BE49-F238E27FC236}">
                <a16:creationId xmlns:a16="http://schemas.microsoft.com/office/drawing/2014/main" xmlns="" id="{CF8F2E4C-B37E-CD6F-AD4A-E51C774DE40C}"/>
              </a:ext>
            </a:extLst>
          </p:cNvPr>
          <p:cNvSpPr/>
          <p:nvPr/>
        </p:nvSpPr>
        <p:spPr>
          <a:xfrm>
            <a:off x="10104546" y="3396706"/>
            <a:ext cx="4082534" cy="3554016"/>
          </a:xfrm>
          <a:prstGeom prst="rect">
            <a:avLst/>
          </a:prstGeom>
          <a:noFill/>
          <a:ln/>
        </p:spPr>
        <p:txBody>
          <a:bodyPr wrap="square" rtlCol="0" anchor="t"/>
          <a:lstStyle/>
          <a:p>
            <a:pPr>
              <a:lnSpc>
                <a:spcPts val="2799"/>
              </a:lnSpc>
            </a:pPr>
            <a:r>
              <a:rPr lang="es-MX" sz="1800" dirty="0">
                <a:solidFill>
                  <a:srgbClr val="3B3535"/>
                </a:solidFill>
                <a:latin typeface="Sora" pitchFamily="34" charset="0"/>
                <a:ea typeface="Sora" pitchFamily="34" charset="-122"/>
                <a:cs typeface="Sora" pitchFamily="34" charset="-120"/>
              </a:rPr>
              <a:t> La jubilación de funcionarios sin un reemplazo inmediato deja vacíos en la estructura organizacional. Dificultades en la Junta Calificadora. La falta de funcionarios idóneos y experimentados para asumir roles subrogantes de los Directivos ADP (Altos Directivos Públicos) limita la capacidad de respuesta ante ausencias temporales o emergencias, afectando la estabilidad y gobernabilidad de las instituciones.</a:t>
            </a:r>
            <a:endParaRPr lang="en-US" sz="1750" dirty="0"/>
          </a:p>
        </p:txBody>
      </p:sp>
      <p:sp>
        <p:nvSpPr>
          <p:cNvPr id="15" name="Text 7">
            <a:extLst>
              <a:ext uri="{FF2B5EF4-FFF2-40B4-BE49-F238E27FC236}">
                <a16:creationId xmlns:a16="http://schemas.microsoft.com/office/drawing/2014/main" xmlns="" id="{A9FDC185-078B-DF0C-84A2-D1F43350648A}"/>
              </a:ext>
            </a:extLst>
          </p:cNvPr>
          <p:cNvSpPr/>
          <p:nvPr/>
        </p:nvSpPr>
        <p:spPr>
          <a:xfrm>
            <a:off x="10161775" y="2912305"/>
            <a:ext cx="3115389" cy="365522"/>
          </a:xfrm>
          <a:prstGeom prst="rect">
            <a:avLst/>
          </a:prstGeom>
          <a:noFill/>
          <a:ln/>
        </p:spPr>
        <p:txBody>
          <a:bodyPr wrap="none" rtlCol="0" anchor="t"/>
          <a:lstStyle/>
          <a:p>
            <a:pPr marL="0" indent="0">
              <a:lnSpc>
                <a:spcPts val="2878"/>
              </a:lnSpc>
              <a:buNone/>
            </a:pPr>
            <a:r>
              <a:rPr lang="en-US" sz="2302" b="1" dirty="0" err="1">
                <a:solidFill>
                  <a:srgbClr val="3B3535"/>
                </a:solidFill>
                <a:latin typeface="Alexandria" pitchFamily="34" charset="0"/>
                <a:ea typeface="Alexandria" pitchFamily="34" charset="-122"/>
                <a:cs typeface="Alexandria" pitchFamily="34" charset="-120"/>
              </a:rPr>
              <a:t>Extinción</a:t>
            </a:r>
            <a:r>
              <a:rPr lang="en-US" sz="2302" b="1" dirty="0">
                <a:solidFill>
                  <a:srgbClr val="3B3535"/>
                </a:solidFill>
                <a:latin typeface="Alexandria" pitchFamily="34" charset="0"/>
                <a:ea typeface="Alexandria" pitchFamily="34" charset="-122"/>
                <a:cs typeface="Alexandria" pitchFamily="34" charset="-120"/>
              </a:rPr>
              <a:t> de la </a:t>
            </a:r>
            <a:r>
              <a:rPr lang="en-US" sz="2302" b="1" dirty="0" err="1">
                <a:solidFill>
                  <a:srgbClr val="3B3535"/>
                </a:solidFill>
                <a:latin typeface="Alexandria" pitchFamily="34" charset="0"/>
                <a:ea typeface="Alexandria" pitchFamily="34" charset="-122"/>
                <a:cs typeface="Alexandria" pitchFamily="34" charset="-120"/>
              </a:rPr>
              <a:t>plantas</a:t>
            </a:r>
            <a:r>
              <a:rPr lang="en-US" sz="2302" b="1" dirty="0">
                <a:solidFill>
                  <a:srgbClr val="3B3535"/>
                </a:solidFill>
                <a:latin typeface="Alexandria" pitchFamily="34" charset="0"/>
                <a:ea typeface="Alexandria" pitchFamily="34" charset="-122"/>
                <a:cs typeface="Alexandria" pitchFamily="34" charset="-120"/>
              </a:rPr>
              <a:t> </a:t>
            </a:r>
            <a:endParaRPr lang="en-US" sz="230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33410"/>
          </a:xfrm>
          <a:prstGeom prst="rect">
            <a:avLst/>
          </a:prstGeom>
          <a:solidFill>
            <a:srgbClr val="FFFAFA"/>
          </a:solidFill>
          <a:ln/>
        </p:spPr>
      </p:sp>
      <p:sp>
        <p:nvSpPr>
          <p:cNvPr id="4" name="Text 2"/>
          <p:cNvSpPr/>
          <p:nvPr/>
        </p:nvSpPr>
        <p:spPr>
          <a:xfrm>
            <a:off x="681573" y="420529"/>
            <a:ext cx="11018044" cy="1449705"/>
          </a:xfrm>
          <a:prstGeom prst="rect">
            <a:avLst/>
          </a:prstGeom>
          <a:noFill/>
          <a:ln/>
        </p:spPr>
        <p:txBody>
          <a:bodyPr wrap="square" rtlCol="0" anchor="t"/>
          <a:lstStyle/>
          <a:p>
            <a:pPr marL="0" indent="0">
              <a:lnSpc>
                <a:spcPts val="5708"/>
              </a:lnSpc>
              <a:buNone/>
            </a:pPr>
            <a:r>
              <a:rPr lang="en-US" sz="4566" b="1" dirty="0" err="1">
                <a:solidFill>
                  <a:srgbClr val="1F1E1E"/>
                </a:solidFill>
                <a:latin typeface="Alexandria" pitchFamily="34" charset="0"/>
                <a:ea typeface="Alexandria" pitchFamily="34" charset="-122"/>
                <a:cs typeface="Alexandria" pitchFamily="34" charset="-120"/>
              </a:rPr>
              <a:t>Situación</a:t>
            </a:r>
            <a:r>
              <a:rPr lang="en-US" sz="4566" b="1" dirty="0">
                <a:solidFill>
                  <a:srgbClr val="1F1E1E"/>
                </a:solidFill>
                <a:latin typeface="Alexandria" pitchFamily="34" charset="0"/>
                <a:ea typeface="Alexandria" pitchFamily="34" charset="-122"/>
                <a:cs typeface="Alexandria" pitchFamily="34" charset="-120"/>
              </a:rPr>
              <a:t> de </a:t>
            </a:r>
            <a:r>
              <a:rPr lang="en-US" sz="4566" b="1" dirty="0" err="1">
                <a:solidFill>
                  <a:srgbClr val="1F1E1E"/>
                </a:solidFill>
                <a:latin typeface="Alexandria" pitchFamily="34" charset="0"/>
                <a:ea typeface="Alexandria" pitchFamily="34" charset="-122"/>
                <a:cs typeface="Alexandria" pitchFamily="34" charset="-120"/>
              </a:rPr>
              <a:t>distribución</a:t>
            </a:r>
            <a:r>
              <a:rPr lang="en-US" sz="4566" b="1" dirty="0">
                <a:solidFill>
                  <a:srgbClr val="1F1E1E"/>
                </a:solidFill>
                <a:latin typeface="Alexandria" pitchFamily="34" charset="0"/>
                <a:ea typeface="Alexandria" pitchFamily="34" charset="-122"/>
                <a:cs typeface="Alexandria" pitchFamily="34" charset="-120"/>
              </a:rPr>
              <a:t> de </a:t>
            </a:r>
          </a:p>
          <a:p>
            <a:pPr marL="0" indent="0">
              <a:lnSpc>
                <a:spcPts val="5708"/>
              </a:lnSpc>
              <a:buNone/>
            </a:pPr>
            <a:r>
              <a:rPr lang="en-US" sz="4566" b="1" dirty="0" err="1">
                <a:solidFill>
                  <a:srgbClr val="1F1E1E"/>
                </a:solidFill>
                <a:latin typeface="Alexandria" pitchFamily="34" charset="0"/>
                <a:ea typeface="Alexandria" pitchFamily="34" charset="-122"/>
                <a:cs typeface="Alexandria" pitchFamily="34" charset="-120"/>
              </a:rPr>
              <a:t>los</a:t>
            </a:r>
            <a:r>
              <a:rPr lang="en-US" sz="4566" b="1" dirty="0">
                <a:solidFill>
                  <a:srgbClr val="1F1E1E"/>
                </a:solidFill>
                <a:latin typeface="Alexandria" pitchFamily="34" charset="0"/>
                <a:ea typeface="Alexandria" pitchFamily="34" charset="-122"/>
                <a:cs typeface="Alexandria" pitchFamily="34" charset="-120"/>
              </a:rPr>
              <a:t> </a:t>
            </a:r>
            <a:r>
              <a:rPr lang="en-US" sz="4566" b="1" dirty="0" err="1">
                <a:solidFill>
                  <a:srgbClr val="1F1E1E"/>
                </a:solidFill>
                <a:latin typeface="Alexandria" pitchFamily="34" charset="0"/>
                <a:ea typeface="Alexandria" pitchFamily="34" charset="-122"/>
                <a:cs typeface="Alexandria" pitchFamily="34" charset="-120"/>
              </a:rPr>
              <a:t>funcionarios</a:t>
            </a:r>
            <a:r>
              <a:rPr lang="en-US" sz="4566" b="1" dirty="0">
                <a:solidFill>
                  <a:srgbClr val="1F1E1E"/>
                </a:solidFill>
                <a:latin typeface="Alexandria" pitchFamily="34" charset="0"/>
                <a:ea typeface="Alexandria" pitchFamily="34" charset="-122"/>
                <a:cs typeface="Alexandria" pitchFamily="34" charset="-120"/>
              </a:rPr>
              <a:t> y </a:t>
            </a:r>
            <a:r>
              <a:rPr lang="en-US" sz="4566" b="1" dirty="0" err="1">
                <a:solidFill>
                  <a:srgbClr val="1F1E1E"/>
                </a:solidFill>
                <a:latin typeface="Alexandria" pitchFamily="34" charset="0"/>
                <a:ea typeface="Alexandria" pitchFamily="34" charset="-122"/>
                <a:cs typeface="Alexandria" pitchFamily="34" charset="-120"/>
              </a:rPr>
              <a:t>funcionarias</a:t>
            </a:r>
            <a:endParaRPr lang="en-US" sz="4566" dirty="0"/>
          </a:p>
        </p:txBody>
      </p:sp>
      <p:sp>
        <p:nvSpPr>
          <p:cNvPr id="5" name="Text 3"/>
          <p:cNvSpPr/>
          <p:nvPr/>
        </p:nvSpPr>
        <p:spPr>
          <a:xfrm>
            <a:off x="1166813" y="2425243"/>
            <a:ext cx="2899410" cy="362307"/>
          </a:xfrm>
          <a:prstGeom prst="rect">
            <a:avLst/>
          </a:prstGeom>
          <a:noFill/>
          <a:ln/>
        </p:spPr>
        <p:txBody>
          <a:bodyPr wrap="none" rtlCol="0" anchor="t"/>
          <a:lstStyle/>
          <a:p>
            <a:pPr marL="0" indent="0">
              <a:lnSpc>
                <a:spcPts val="2854"/>
              </a:lnSpc>
              <a:buNone/>
            </a:pPr>
            <a:r>
              <a:rPr lang="en-US" sz="3200" b="1" dirty="0">
                <a:solidFill>
                  <a:srgbClr val="1F1E1E"/>
                </a:solidFill>
                <a:latin typeface="Alexandria" pitchFamily="34" charset="0"/>
                <a:ea typeface="Alexandria" pitchFamily="34" charset="-122"/>
                <a:cs typeface="Alexandria" pitchFamily="34" charset="-120"/>
              </a:rPr>
              <a:t>Situación Actual</a:t>
            </a:r>
            <a:endParaRPr lang="en-US" sz="3200" dirty="0"/>
          </a:p>
        </p:txBody>
      </p:sp>
      <p:sp>
        <p:nvSpPr>
          <p:cNvPr id="6" name="Text 4"/>
          <p:cNvSpPr/>
          <p:nvPr/>
        </p:nvSpPr>
        <p:spPr>
          <a:xfrm>
            <a:off x="976785" y="3040767"/>
            <a:ext cx="3717421" cy="2467808"/>
          </a:xfrm>
          <a:prstGeom prst="rect">
            <a:avLst/>
          </a:prstGeom>
          <a:noFill/>
          <a:ln/>
        </p:spPr>
        <p:txBody>
          <a:bodyPr wrap="square" rtlCol="0" anchor="t"/>
          <a:lstStyle/>
          <a:p>
            <a:pPr marL="0" indent="0" algn="just">
              <a:lnSpc>
                <a:spcPts val="2776"/>
              </a:lnSpc>
              <a:buNone/>
            </a:pPr>
            <a:r>
              <a:rPr lang="es-CL" sz="2400" dirty="0">
                <a:effectLst/>
                <a:latin typeface="Arial" panose="020B0604020202020204" pitchFamily="34" charset="0"/>
                <a:ea typeface="Calibri" panose="020F0502020204030204" pitchFamily="34" charset="0"/>
              </a:rPr>
              <a:t>En SERNAPESCA, de los 1.199 trabajadores de </a:t>
            </a:r>
            <a:r>
              <a:rPr lang="es-CL" sz="2400" dirty="0" err="1">
                <a:effectLst/>
                <a:latin typeface="Arial" panose="020B0604020202020204" pitchFamily="34" charset="0"/>
                <a:ea typeface="Calibri" panose="020F0502020204030204" pitchFamily="34" charset="0"/>
              </a:rPr>
              <a:t>Sernapesca</a:t>
            </a:r>
            <a:r>
              <a:rPr lang="es-CL" sz="2400" dirty="0">
                <a:effectLst/>
                <a:latin typeface="Arial" panose="020B0604020202020204" pitchFamily="34" charset="0"/>
                <a:ea typeface="Calibri" panose="020F0502020204030204" pitchFamily="34" charset="0"/>
              </a:rPr>
              <a:t> 1,094 son contratas, 67 guardan su planta en propiedad, 21 son planta y 17 honorarios funcionarios, es decir, el 91% de todos los funcionarios y funcionarios en </a:t>
            </a:r>
            <a:r>
              <a:rPr lang="es-CL" sz="2400" dirty="0" err="1">
                <a:effectLst/>
                <a:latin typeface="Arial" panose="020B0604020202020204" pitchFamily="34" charset="0"/>
                <a:ea typeface="Calibri" panose="020F0502020204030204" pitchFamily="34" charset="0"/>
              </a:rPr>
              <a:t>Sernapesca</a:t>
            </a:r>
            <a:r>
              <a:rPr lang="es-CL" sz="2400" dirty="0">
                <a:effectLst/>
                <a:latin typeface="Arial" panose="020B0604020202020204" pitchFamily="34" charset="0"/>
                <a:ea typeface="Calibri" panose="020F0502020204030204" pitchFamily="34" charset="0"/>
              </a:rPr>
              <a:t> son calidad jurídica contrata. </a:t>
            </a:r>
            <a:endParaRPr lang="en-US" sz="3200" dirty="0"/>
          </a:p>
        </p:txBody>
      </p:sp>
      <p:graphicFrame>
        <p:nvGraphicFramePr>
          <p:cNvPr id="11" name="Gráfico 10">
            <a:extLst>
              <a:ext uri="{FF2B5EF4-FFF2-40B4-BE49-F238E27FC236}">
                <a16:creationId xmlns:a16="http://schemas.microsoft.com/office/drawing/2014/main" xmlns="" id="{B696715F-8A7E-D814-EEE9-1690DDECAC6F}"/>
              </a:ext>
            </a:extLst>
          </p:cNvPr>
          <p:cNvGraphicFramePr>
            <a:graphicFrameLocks/>
          </p:cNvGraphicFramePr>
          <p:nvPr>
            <p:extLst>
              <p:ext uri="{D42A27DB-BD31-4B8C-83A1-F6EECF244321}">
                <p14:modId xmlns:p14="http://schemas.microsoft.com/office/powerpoint/2010/main" val="2307474089"/>
              </p:ext>
            </p:extLst>
          </p:nvPr>
        </p:nvGraphicFramePr>
        <p:xfrm>
          <a:off x="4694206" y="2606396"/>
          <a:ext cx="5472115" cy="423109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a:extLst>
              <a:ext uri="{FF2B5EF4-FFF2-40B4-BE49-F238E27FC236}">
                <a16:creationId xmlns:a16="http://schemas.microsoft.com/office/drawing/2014/main" xmlns="" id="{E3D7EF54-6345-567C-8C4F-6FB8F4C40167}"/>
              </a:ext>
            </a:extLst>
          </p:cNvPr>
          <p:cNvPicPr>
            <a:picLocks noChangeAspect="1"/>
          </p:cNvPicPr>
          <p:nvPr/>
        </p:nvPicPr>
        <p:blipFill rotWithShape="1">
          <a:blip r:embed="rId4"/>
          <a:srcRect l="43032" r="18892"/>
          <a:stretch/>
        </p:blipFill>
        <p:spPr>
          <a:xfrm>
            <a:off x="9990284" y="0"/>
            <a:ext cx="4703158" cy="8229600"/>
          </a:xfrm>
          <a:prstGeom prst="rect">
            <a:avLst/>
          </a:prstGeom>
        </p:spPr>
      </p:pic>
    </p:spTree>
    <p:extLst>
      <p:ext uri="{BB962C8B-B14F-4D97-AF65-F5344CB8AC3E}">
        <p14:creationId xmlns:p14="http://schemas.microsoft.com/office/powerpoint/2010/main" val="322486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txBody>
          <a:bodyPr/>
          <a:lstStyle/>
          <a:p>
            <a:endParaRPr lang="es-CL" dirty="0"/>
          </a:p>
        </p:txBody>
      </p:sp>
      <p:pic>
        <p:nvPicPr>
          <p:cNvPr id="5" name="Image 0" descr="preencoded.png"/>
          <p:cNvPicPr>
            <a:picLocks noChangeAspect="1"/>
          </p:cNvPicPr>
          <p:nvPr/>
        </p:nvPicPr>
        <p:blipFill>
          <a:blip r:embed="rId3"/>
          <a:stretch>
            <a:fillRect/>
          </a:stretch>
        </p:blipFill>
        <p:spPr>
          <a:xfrm>
            <a:off x="3109517" y="1750158"/>
            <a:ext cx="555427" cy="555427"/>
          </a:xfrm>
          <a:prstGeom prst="rect">
            <a:avLst/>
          </a:prstGeom>
        </p:spPr>
      </p:pic>
      <p:sp>
        <p:nvSpPr>
          <p:cNvPr id="6" name="Text 3"/>
          <p:cNvSpPr/>
          <p:nvPr/>
        </p:nvSpPr>
        <p:spPr>
          <a:xfrm>
            <a:off x="2776143" y="2627291"/>
            <a:ext cx="2860833" cy="731044"/>
          </a:xfrm>
          <a:prstGeom prst="rect">
            <a:avLst/>
          </a:prstGeom>
          <a:noFill/>
          <a:ln/>
        </p:spPr>
        <p:txBody>
          <a:bodyPr wrap="square" rtlCol="0" anchor="t"/>
          <a:lstStyle/>
          <a:p>
            <a:pPr marL="0" indent="0" algn="l">
              <a:lnSpc>
                <a:spcPts val="2878"/>
              </a:lnSpc>
              <a:buNone/>
            </a:pPr>
            <a:r>
              <a:rPr lang="en-US" sz="3200" b="1" dirty="0" err="1">
                <a:solidFill>
                  <a:srgbClr val="3B3535"/>
                </a:solidFill>
                <a:latin typeface="Alexandria" pitchFamily="34" charset="0"/>
                <a:ea typeface="Alexandria" pitchFamily="34" charset="-122"/>
                <a:cs typeface="Alexandria" pitchFamily="34" charset="-120"/>
              </a:rPr>
              <a:t>Proceso</a:t>
            </a:r>
            <a:r>
              <a:rPr lang="en-US" sz="3200" b="1" dirty="0">
                <a:solidFill>
                  <a:srgbClr val="3B3535"/>
                </a:solidFill>
                <a:latin typeface="Alexandria" pitchFamily="34" charset="0"/>
                <a:ea typeface="Alexandria" pitchFamily="34" charset="-122"/>
                <a:cs typeface="Alexandria" pitchFamily="34" charset="-120"/>
              </a:rPr>
              <a:t> de </a:t>
            </a:r>
            <a:r>
              <a:rPr lang="en-US" sz="3200" b="1" dirty="0" err="1">
                <a:solidFill>
                  <a:srgbClr val="3B3535"/>
                </a:solidFill>
                <a:latin typeface="Alexandria" pitchFamily="34" charset="0"/>
                <a:ea typeface="Alexandria" pitchFamily="34" charset="-122"/>
                <a:cs typeface="Alexandria" pitchFamily="34" charset="-120"/>
              </a:rPr>
              <a:t>Encasillamiento</a:t>
            </a:r>
            <a:endParaRPr lang="en-US" sz="3200" dirty="0"/>
          </a:p>
        </p:txBody>
      </p:sp>
      <p:sp>
        <p:nvSpPr>
          <p:cNvPr id="7" name="Text 4"/>
          <p:cNvSpPr/>
          <p:nvPr/>
        </p:nvSpPr>
        <p:spPr>
          <a:xfrm>
            <a:off x="2776143" y="3923943"/>
            <a:ext cx="2860833" cy="2487811"/>
          </a:xfrm>
          <a:prstGeom prst="rect">
            <a:avLst/>
          </a:prstGeom>
          <a:noFill/>
          <a:ln/>
        </p:spPr>
        <p:txBody>
          <a:bodyPr wrap="square" rtlCol="0" anchor="t"/>
          <a:lstStyle/>
          <a:p>
            <a:pPr marL="0" indent="0" algn="l">
              <a:lnSpc>
                <a:spcPts val="2799"/>
              </a:lnSpc>
              <a:buNone/>
            </a:pPr>
            <a:r>
              <a:rPr lang="en-US" sz="2000" dirty="0" err="1">
                <a:solidFill>
                  <a:srgbClr val="3B3535"/>
                </a:solidFill>
                <a:latin typeface="Sora"/>
                <a:ea typeface="Sora"/>
                <a:cs typeface="Sora" pitchFamily="34" charset="-120"/>
              </a:rPr>
              <a:t>Proponer</a:t>
            </a:r>
            <a:r>
              <a:rPr lang="en-US" sz="2000" dirty="0">
                <a:solidFill>
                  <a:srgbClr val="3B3535"/>
                </a:solidFill>
                <a:latin typeface="Sora"/>
                <a:ea typeface="Sora"/>
                <a:cs typeface="Sora" pitchFamily="34" charset="-120"/>
              </a:rPr>
              <a:t> al Presidente a dictar un DFL que genere estabilidad laboral o traspaso de funcionarios de contrata a planta.</a:t>
            </a:r>
            <a:endParaRPr lang="en-US" sz="2000" dirty="0">
              <a:latin typeface="Sora"/>
              <a:ea typeface="Sora"/>
            </a:endParaRPr>
          </a:p>
        </p:txBody>
      </p:sp>
      <p:pic>
        <p:nvPicPr>
          <p:cNvPr id="8" name="Image 1" descr="preencoded.png"/>
          <p:cNvPicPr>
            <a:picLocks noChangeAspect="1"/>
          </p:cNvPicPr>
          <p:nvPr/>
        </p:nvPicPr>
        <p:blipFill>
          <a:blip r:embed="rId4"/>
          <a:stretch>
            <a:fillRect/>
          </a:stretch>
        </p:blipFill>
        <p:spPr>
          <a:xfrm>
            <a:off x="5970232" y="1750158"/>
            <a:ext cx="555427" cy="555427"/>
          </a:xfrm>
          <a:prstGeom prst="rect">
            <a:avLst/>
          </a:prstGeom>
        </p:spPr>
      </p:pic>
      <p:sp>
        <p:nvSpPr>
          <p:cNvPr id="9" name="Text 5"/>
          <p:cNvSpPr/>
          <p:nvPr/>
        </p:nvSpPr>
        <p:spPr>
          <a:xfrm>
            <a:off x="5970231" y="2627291"/>
            <a:ext cx="2860833" cy="1096566"/>
          </a:xfrm>
          <a:prstGeom prst="rect">
            <a:avLst/>
          </a:prstGeom>
          <a:noFill/>
          <a:ln/>
        </p:spPr>
        <p:txBody>
          <a:bodyPr wrap="square" rtlCol="0" anchor="t"/>
          <a:lstStyle/>
          <a:p>
            <a:pPr marL="0" indent="0" algn="l">
              <a:lnSpc>
                <a:spcPts val="2878"/>
              </a:lnSpc>
              <a:buNone/>
            </a:pPr>
            <a:r>
              <a:rPr lang="en-US" sz="3200" b="1" dirty="0">
                <a:solidFill>
                  <a:srgbClr val="3B3535"/>
                </a:solidFill>
                <a:latin typeface="Alexandria" pitchFamily="34" charset="0"/>
                <a:ea typeface="Alexandria" pitchFamily="34" charset="-122"/>
                <a:cs typeface="Alexandria" pitchFamily="34" charset="-120"/>
              </a:rPr>
              <a:t>Cumplir con Estatuto Administrativo</a:t>
            </a:r>
            <a:endParaRPr lang="en-US" sz="3200" dirty="0"/>
          </a:p>
        </p:txBody>
      </p:sp>
      <p:sp>
        <p:nvSpPr>
          <p:cNvPr id="10" name="Text 6"/>
          <p:cNvSpPr/>
          <p:nvPr/>
        </p:nvSpPr>
        <p:spPr>
          <a:xfrm>
            <a:off x="5970232" y="4003358"/>
            <a:ext cx="2527578" cy="2132409"/>
          </a:xfrm>
          <a:prstGeom prst="rect">
            <a:avLst/>
          </a:prstGeom>
          <a:noFill/>
          <a:ln/>
        </p:spPr>
        <p:txBody>
          <a:bodyPr wrap="square" rtlCol="0" anchor="t"/>
          <a:lstStyle/>
          <a:p>
            <a:pPr marL="0" indent="0" algn="l">
              <a:lnSpc>
                <a:spcPts val="2799"/>
              </a:lnSpc>
              <a:buNone/>
            </a:pPr>
            <a:r>
              <a:rPr lang="en-US" sz="2000" dirty="0">
                <a:solidFill>
                  <a:srgbClr val="3B3535"/>
                </a:solidFill>
                <a:latin typeface="Sora"/>
                <a:ea typeface="Sora"/>
                <a:cs typeface="Sora" pitchFamily="34" charset="-120"/>
              </a:rPr>
              <a:t>Establecer el 80% de plantas y 20% de contratas, según lo establecido en el Estatuto Administrativo.</a:t>
            </a:r>
            <a:endParaRPr lang="en-US" sz="2000" dirty="0">
              <a:latin typeface="Sora"/>
              <a:ea typeface="Sora"/>
            </a:endParaRPr>
          </a:p>
        </p:txBody>
      </p:sp>
      <p:sp>
        <p:nvSpPr>
          <p:cNvPr id="12" name="Text 7"/>
          <p:cNvSpPr/>
          <p:nvPr/>
        </p:nvSpPr>
        <p:spPr>
          <a:xfrm>
            <a:off x="8831065" y="2627291"/>
            <a:ext cx="2527578" cy="731044"/>
          </a:xfrm>
          <a:prstGeom prst="rect">
            <a:avLst/>
          </a:prstGeom>
          <a:noFill/>
          <a:ln/>
        </p:spPr>
        <p:txBody>
          <a:bodyPr wrap="square" rtlCol="0" anchor="t"/>
          <a:lstStyle/>
          <a:p>
            <a:pPr marL="0" indent="0" algn="l">
              <a:lnSpc>
                <a:spcPts val="2878"/>
              </a:lnSpc>
              <a:buNone/>
            </a:pPr>
            <a:r>
              <a:rPr lang="en-US" sz="3200" b="1" dirty="0">
                <a:solidFill>
                  <a:srgbClr val="3B3535"/>
                </a:solidFill>
                <a:latin typeface="Alexandria" pitchFamily="34" charset="0"/>
                <a:ea typeface="Alexandria" pitchFamily="34" charset="-122"/>
              </a:rPr>
              <a:t>Carrera </a:t>
            </a:r>
            <a:r>
              <a:rPr lang="en-US" sz="3200" b="1" dirty="0" err="1">
                <a:solidFill>
                  <a:srgbClr val="3B3535"/>
                </a:solidFill>
                <a:latin typeface="Alexandria" pitchFamily="34" charset="0"/>
                <a:ea typeface="Alexandria" pitchFamily="34" charset="-122"/>
              </a:rPr>
              <a:t>funcionaria</a:t>
            </a:r>
            <a:endParaRPr lang="en-US" sz="3200" dirty="0"/>
          </a:p>
        </p:txBody>
      </p:sp>
      <p:sp>
        <p:nvSpPr>
          <p:cNvPr id="13" name="Text 8"/>
          <p:cNvSpPr/>
          <p:nvPr/>
        </p:nvSpPr>
        <p:spPr>
          <a:xfrm>
            <a:off x="8831065" y="3923943"/>
            <a:ext cx="2527578" cy="1421606"/>
          </a:xfrm>
          <a:prstGeom prst="rect">
            <a:avLst/>
          </a:prstGeom>
          <a:noFill/>
          <a:ln/>
        </p:spPr>
        <p:txBody>
          <a:bodyPr wrap="square" rtlCol="0" anchor="t"/>
          <a:lstStyle/>
          <a:p>
            <a:pPr marL="0" indent="0" algn="l">
              <a:lnSpc>
                <a:spcPts val="2799"/>
              </a:lnSpc>
              <a:buNone/>
            </a:pPr>
            <a:r>
              <a:rPr lang="en-US" sz="2000" dirty="0">
                <a:solidFill>
                  <a:srgbClr val="3B3535"/>
                </a:solidFill>
                <a:latin typeface="Sora" pitchFamily="34" charset="0"/>
                <a:ea typeface="Sora"/>
                <a:cs typeface="Sora" pitchFamily="34" charset="-120"/>
              </a:rPr>
              <a:t>Llamar a concurso o concluir concursos de movilidad interna o </a:t>
            </a:r>
            <a:r>
              <a:rPr lang="en-US" sz="2000" b="1" dirty="0">
                <a:solidFill>
                  <a:srgbClr val="3B3535"/>
                </a:solidFill>
                <a:latin typeface="Sora" pitchFamily="34" charset="0"/>
                <a:ea typeface="Sora"/>
                <a:cs typeface="Sora" pitchFamily="34" charset="-120"/>
              </a:rPr>
              <a:t>carrera funcionaria</a:t>
            </a:r>
            <a:r>
              <a:rPr lang="en-US" sz="2000" dirty="0">
                <a:solidFill>
                  <a:srgbClr val="3B3535"/>
                </a:solidFill>
                <a:latin typeface="Sora" pitchFamily="34" charset="0"/>
                <a:ea typeface="Sora"/>
                <a:cs typeface="Sora" pitchFamily="34" charset="-120"/>
              </a:rPr>
              <a:t>.</a:t>
            </a:r>
            <a:endParaRPr lang="en-US" sz="2000" dirty="0">
              <a:ea typeface="Sora"/>
            </a:endParaRPr>
          </a:p>
        </p:txBody>
      </p:sp>
      <p:pic>
        <p:nvPicPr>
          <p:cNvPr id="14" name="Image 3" descr="preencoded.png"/>
          <p:cNvPicPr>
            <a:picLocks noChangeAspect="1"/>
          </p:cNvPicPr>
          <p:nvPr/>
        </p:nvPicPr>
        <p:blipFill>
          <a:blip r:embed="rId5"/>
          <a:stretch>
            <a:fillRect/>
          </a:stretch>
        </p:blipFill>
        <p:spPr>
          <a:xfrm>
            <a:off x="11814562" y="1783969"/>
            <a:ext cx="555427" cy="555427"/>
          </a:xfrm>
          <a:prstGeom prst="rect">
            <a:avLst/>
          </a:prstGeom>
        </p:spPr>
      </p:pic>
      <p:sp>
        <p:nvSpPr>
          <p:cNvPr id="15" name="Text 9"/>
          <p:cNvSpPr/>
          <p:nvPr/>
        </p:nvSpPr>
        <p:spPr>
          <a:xfrm>
            <a:off x="11730732" y="2477493"/>
            <a:ext cx="2527578" cy="731044"/>
          </a:xfrm>
          <a:prstGeom prst="rect">
            <a:avLst/>
          </a:prstGeom>
          <a:noFill/>
          <a:ln/>
        </p:spPr>
        <p:txBody>
          <a:bodyPr wrap="square" rtlCol="0" anchor="t"/>
          <a:lstStyle/>
          <a:p>
            <a:pPr>
              <a:lnSpc>
                <a:spcPts val="2878"/>
              </a:lnSpc>
            </a:pPr>
            <a:r>
              <a:rPr lang="en-US" sz="3200" b="1" dirty="0" err="1">
                <a:solidFill>
                  <a:srgbClr val="3B3535"/>
                </a:solidFill>
                <a:latin typeface="Alexandria" pitchFamily="34" charset="0"/>
                <a:ea typeface="Alexandria" pitchFamily="34" charset="-122"/>
              </a:rPr>
              <a:t>Eficiencia</a:t>
            </a:r>
            <a:r>
              <a:rPr lang="en-US" sz="3200" b="1" dirty="0">
                <a:solidFill>
                  <a:srgbClr val="3B3535"/>
                </a:solidFill>
                <a:latin typeface="Alexandria" pitchFamily="34" charset="0"/>
                <a:ea typeface="Alexandria" pitchFamily="34" charset="-122"/>
              </a:rPr>
              <a:t> y </a:t>
            </a:r>
            <a:r>
              <a:rPr lang="en-US" sz="3200" b="1" dirty="0" err="1">
                <a:solidFill>
                  <a:srgbClr val="3B3535"/>
                </a:solidFill>
                <a:latin typeface="Alexandria" pitchFamily="34" charset="0"/>
                <a:ea typeface="Alexandria" pitchFamily="34" charset="-122"/>
              </a:rPr>
              <a:t>Continuidad</a:t>
            </a:r>
            <a:r>
              <a:rPr lang="en-US" sz="3200" b="1" dirty="0">
                <a:solidFill>
                  <a:srgbClr val="3B3535"/>
                </a:solidFill>
                <a:latin typeface="Alexandria" pitchFamily="34" charset="0"/>
                <a:ea typeface="Alexandria" pitchFamily="34" charset="-122"/>
              </a:rPr>
              <a:t> </a:t>
            </a:r>
            <a:r>
              <a:rPr lang="en-US" sz="3200" b="1" dirty="0" err="1">
                <a:solidFill>
                  <a:srgbClr val="3B3535"/>
                </a:solidFill>
                <a:latin typeface="Alexandria" pitchFamily="34" charset="0"/>
                <a:ea typeface="Alexandria" pitchFamily="34" charset="-122"/>
              </a:rPr>
              <a:t>en</a:t>
            </a:r>
            <a:r>
              <a:rPr lang="en-US" sz="3200" b="1" dirty="0">
                <a:solidFill>
                  <a:srgbClr val="3B3535"/>
                </a:solidFill>
                <a:latin typeface="Alexandria" pitchFamily="34" charset="0"/>
                <a:ea typeface="Alexandria" pitchFamily="34" charset="-122"/>
              </a:rPr>
              <a:t> la </a:t>
            </a:r>
            <a:r>
              <a:rPr lang="en-US" sz="3200" b="1" dirty="0" err="1">
                <a:solidFill>
                  <a:srgbClr val="3B3535"/>
                </a:solidFill>
                <a:latin typeface="Alexandria" pitchFamily="34" charset="0"/>
                <a:ea typeface="Alexandria" pitchFamily="34" charset="-122"/>
              </a:rPr>
              <a:t>Gestión</a:t>
            </a:r>
            <a:endParaRPr lang="en-US" sz="3200" b="1" dirty="0">
              <a:solidFill>
                <a:srgbClr val="3B3535"/>
              </a:solidFill>
              <a:latin typeface="Alexandria" pitchFamily="34" charset="0"/>
              <a:ea typeface="Alexandria" pitchFamily="34" charset="-122"/>
            </a:endParaRPr>
          </a:p>
        </p:txBody>
      </p:sp>
      <p:sp>
        <p:nvSpPr>
          <p:cNvPr id="16" name="Text 10"/>
          <p:cNvSpPr/>
          <p:nvPr/>
        </p:nvSpPr>
        <p:spPr>
          <a:xfrm>
            <a:off x="11691897" y="4086723"/>
            <a:ext cx="2281861" cy="3198614"/>
          </a:xfrm>
          <a:prstGeom prst="rect">
            <a:avLst/>
          </a:prstGeom>
          <a:noFill/>
          <a:ln/>
        </p:spPr>
        <p:txBody>
          <a:bodyPr wrap="square" rtlCol="0" anchor="t"/>
          <a:lstStyle/>
          <a:p>
            <a:pPr indent="450215" algn="just">
              <a:lnSpc>
                <a:spcPct val="115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Mayor numero de planta da </a:t>
            </a:r>
            <a:r>
              <a:rPr lang="es-CL" sz="1800" dirty="0">
                <a:effectLst/>
                <a:latin typeface="Arial" panose="020B0604020202020204" pitchFamily="34" charset="0"/>
                <a:ea typeface="Calibri" panose="020F0502020204030204" pitchFamily="34" charset="0"/>
                <a:cs typeface="Times New Roman" panose="02020603050405020304" pitchFamily="18" charset="0"/>
              </a:rPr>
              <a:t>continuidad en la gestión y ejecución de programas estratégicos, asegurando que los conocimientos y habilidades adquiridos no se pierdan con el cambio constante de personal.</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3">
            <a:extLst>
              <a:ext uri="{FF2B5EF4-FFF2-40B4-BE49-F238E27FC236}">
                <a16:creationId xmlns:a16="http://schemas.microsoft.com/office/drawing/2014/main" xmlns="" id="{76890727-1110-6797-CB3D-C0D33E40569A}"/>
              </a:ext>
            </a:extLst>
          </p:cNvPr>
          <p:cNvSpPr/>
          <p:nvPr/>
        </p:nvSpPr>
        <p:spPr>
          <a:xfrm>
            <a:off x="170895" y="2656348"/>
            <a:ext cx="2860833" cy="731044"/>
          </a:xfrm>
          <a:prstGeom prst="rect">
            <a:avLst/>
          </a:prstGeom>
          <a:noFill/>
          <a:ln/>
        </p:spPr>
        <p:txBody>
          <a:bodyPr wrap="square" rtlCol="0" anchor="t"/>
          <a:lstStyle/>
          <a:p>
            <a:pPr marL="0" indent="0" algn="l">
              <a:lnSpc>
                <a:spcPts val="2878"/>
              </a:lnSpc>
              <a:buNone/>
            </a:pPr>
            <a:r>
              <a:rPr lang="en-US" sz="3200" b="1" dirty="0" err="1">
                <a:solidFill>
                  <a:srgbClr val="3B3535"/>
                </a:solidFill>
                <a:latin typeface="Alexandria" pitchFamily="34" charset="0"/>
                <a:ea typeface="Alexandria" pitchFamily="34" charset="-122"/>
                <a:cs typeface="Alexandria" pitchFamily="34" charset="-120"/>
              </a:rPr>
              <a:t>Efecto</a:t>
            </a:r>
            <a:r>
              <a:rPr lang="en-US" sz="3200" b="1" dirty="0">
                <a:solidFill>
                  <a:srgbClr val="3B3535"/>
                </a:solidFill>
                <a:latin typeface="Alexandria" pitchFamily="34" charset="0"/>
                <a:ea typeface="Alexandria" pitchFamily="34" charset="-122"/>
                <a:cs typeface="Alexandria" pitchFamily="34" charset="-120"/>
              </a:rPr>
              <a:t> Espejo</a:t>
            </a:r>
            <a:endParaRPr lang="en-US" sz="3200" dirty="0"/>
          </a:p>
        </p:txBody>
      </p:sp>
      <p:sp>
        <p:nvSpPr>
          <p:cNvPr id="18" name="Text 5">
            <a:extLst>
              <a:ext uri="{FF2B5EF4-FFF2-40B4-BE49-F238E27FC236}">
                <a16:creationId xmlns:a16="http://schemas.microsoft.com/office/drawing/2014/main" xmlns="" id="{F962C62A-C103-2EC9-5F90-12E3C0499431}"/>
              </a:ext>
            </a:extLst>
          </p:cNvPr>
          <p:cNvSpPr/>
          <p:nvPr/>
        </p:nvSpPr>
        <p:spPr>
          <a:xfrm>
            <a:off x="254935" y="3610904"/>
            <a:ext cx="2354580" cy="1678186"/>
          </a:xfrm>
          <a:prstGeom prst="rect">
            <a:avLst/>
          </a:prstGeom>
          <a:noFill/>
          <a:ln/>
        </p:spPr>
        <p:txBody>
          <a:bodyPr wrap="square" rtlCol="0" anchor="t"/>
          <a:lstStyle/>
          <a:p>
            <a:pPr marL="0" indent="0" algn="just">
              <a:lnSpc>
                <a:spcPts val="2643"/>
              </a:lnSpc>
              <a:buNone/>
            </a:pPr>
            <a:endParaRPr lang="es-CL" sz="2000" dirty="0">
              <a:latin typeface="Arial" panose="020B0604020202020204" pitchFamily="34" charset="0"/>
              <a:ea typeface="Sora"/>
            </a:endParaRPr>
          </a:p>
          <a:p>
            <a:pPr marL="0" indent="0" algn="just">
              <a:lnSpc>
                <a:spcPts val="2643"/>
              </a:lnSpc>
              <a:buNone/>
            </a:pPr>
            <a:r>
              <a:rPr lang="es-CL" sz="2000" dirty="0">
                <a:effectLst/>
                <a:latin typeface="Sora"/>
                <a:ea typeface="Sora"/>
              </a:rPr>
              <a:t>Al tratarse de un efecto </a:t>
            </a:r>
            <a:r>
              <a:rPr lang="es-CL" sz="2000" b="1" dirty="0">
                <a:effectLst/>
                <a:latin typeface="Sora"/>
                <a:ea typeface="Sora"/>
              </a:rPr>
              <a:t>“espejo”, no tiene costos para el Estado,</a:t>
            </a:r>
            <a:r>
              <a:rPr lang="es-CL" sz="2000" dirty="0">
                <a:effectLst/>
                <a:latin typeface="Sora"/>
                <a:ea typeface="Sora"/>
              </a:rPr>
              <a:t> ya que cada contrata mantiene el grado actual y solo asegura la calidad jurídica de los funcionarios para su estabilidad laboral</a:t>
            </a:r>
            <a:r>
              <a:rPr lang="es-CL" sz="2000" dirty="0">
                <a:effectLst/>
                <a:latin typeface="Arial" panose="020B0604020202020204" pitchFamily="34" charset="0"/>
                <a:ea typeface="Sora"/>
              </a:rPr>
              <a:t>.</a:t>
            </a:r>
            <a:endParaRPr lang="en-US" sz="2000" dirty="0">
              <a:ea typeface="Sora"/>
            </a:endParaRPr>
          </a:p>
        </p:txBody>
      </p:sp>
      <p:pic>
        <p:nvPicPr>
          <p:cNvPr id="22" name="Imagen 21">
            <a:extLst>
              <a:ext uri="{FF2B5EF4-FFF2-40B4-BE49-F238E27FC236}">
                <a16:creationId xmlns:a16="http://schemas.microsoft.com/office/drawing/2014/main" xmlns="" id="{01A1B38A-CD43-3344-8C94-CED7F727DE66}"/>
              </a:ext>
            </a:extLst>
          </p:cNvPr>
          <p:cNvPicPr>
            <a:picLocks noChangeAspect="1"/>
          </p:cNvPicPr>
          <p:nvPr/>
        </p:nvPicPr>
        <p:blipFill>
          <a:blip r:embed="rId6">
            <a:duotone>
              <a:schemeClr val="accent1">
                <a:shade val="45000"/>
                <a:satMod val="135000"/>
              </a:schemeClr>
              <a:prstClr val="white"/>
            </a:duotone>
          </a:blip>
          <a:stretch>
            <a:fillRect/>
          </a:stretch>
        </p:blipFill>
        <p:spPr>
          <a:xfrm>
            <a:off x="9164915" y="1565672"/>
            <a:ext cx="1096566" cy="1096566"/>
          </a:xfrm>
          <a:prstGeom prst="rect">
            <a:avLst/>
          </a:prstGeom>
        </p:spPr>
      </p:pic>
      <p:pic>
        <p:nvPicPr>
          <p:cNvPr id="24" name="Imagen 23">
            <a:extLst>
              <a:ext uri="{FF2B5EF4-FFF2-40B4-BE49-F238E27FC236}">
                <a16:creationId xmlns:a16="http://schemas.microsoft.com/office/drawing/2014/main" xmlns="" id="{843DB50A-A881-1E5F-32CD-1C0181843BB2}"/>
              </a:ext>
            </a:extLst>
          </p:cNvPr>
          <p:cNvPicPr>
            <a:picLocks noChangeAspect="1"/>
          </p:cNvPicPr>
          <p:nvPr/>
        </p:nvPicPr>
        <p:blipFill>
          <a:blip r:embed="rId7">
            <a:duotone>
              <a:schemeClr val="accent1">
                <a:shade val="45000"/>
                <a:satMod val="135000"/>
              </a:schemeClr>
              <a:prstClr val="white"/>
            </a:duotone>
          </a:blip>
          <a:stretch>
            <a:fillRect/>
          </a:stretch>
        </p:blipFill>
        <p:spPr>
          <a:xfrm>
            <a:off x="756016" y="1611767"/>
            <a:ext cx="1004376" cy="1004376"/>
          </a:xfrm>
          <a:prstGeom prst="rect">
            <a:avLst/>
          </a:prstGeom>
        </p:spPr>
      </p:pic>
      <p:sp>
        <p:nvSpPr>
          <p:cNvPr id="25" name="Text 2">
            <a:extLst>
              <a:ext uri="{FF2B5EF4-FFF2-40B4-BE49-F238E27FC236}">
                <a16:creationId xmlns:a16="http://schemas.microsoft.com/office/drawing/2014/main" xmlns="" id="{AD20E722-DC00-B87A-1427-3DBF3EDB7584}"/>
              </a:ext>
            </a:extLst>
          </p:cNvPr>
          <p:cNvSpPr/>
          <p:nvPr/>
        </p:nvSpPr>
        <p:spPr>
          <a:xfrm>
            <a:off x="621466" y="414091"/>
            <a:ext cx="9091732" cy="730806"/>
          </a:xfrm>
          <a:prstGeom prst="rect">
            <a:avLst/>
          </a:prstGeom>
          <a:noFill/>
          <a:ln/>
        </p:spPr>
        <p:txBody>
          <a:bodyPr wrap="none" rtlCol="0" anchor="t"/>
          <a:lstStyle/>
          <a:p>
            <a:pPr marL="0" indent="0">
              <a:lnSpc>
                <a:spcPts val="5755"/>
              </a:lnSpc>
              <a:buNone/>
            </a:pPr>
            <a:r>
              <a:rPr lang="en-US" sz="4604" b="1" dirty="0">
                <a:solidFill>
                  <a:srgbClr val="1F1E1E"/>
                </a:solidFill>
                <a:latin typeface="Alexandria" pitchFamily="34" charset="0"/>
                <a:ea typeface="Alexandria" pitchFamily="34" charset="-122"/>
                <a:cs typeface="Alexandria" pitchFamily="34" charset="-120"/>
              </a:rPr>
              <a:t>Beneficios del Encasillamiento</a:t>
            </a:r>
            <a:endParaRPr lang="en-US" sz="460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4" name="Text 2"/>
          <p:cNvSpPr/>
          <p:nvPr/>
        </p:nvSpPr>
        <p:spPr>
          <a:xfrm>
            <a:off x="3248144" y="1068792"/>
            <a:ext cx="9091732" cy="730806"/>
          </a:xfrm>
          <a:prstGeom prst="rect">
            <a:avLst/>
          </a:prstGeom>
          <a:noFill/>
          <a:ln/>
        </p:spPr>
        <p:txBody>
          <a:bodyPr wrap="none" rtlCol="0" anchor="t"/>
          <a:lstStyle/>
          <a:p>
            <a:pPr marL="0" indent="0">
              <a:lnSpc>
                <a:spcPts val="5755"/>
              </a:lnSpc>
              <a:buNone/>
            </a:pPr>
            <a:r>
              <a:rPr lang="en-US" sz="4604" b="1" dirty="0" err="1">
                <a:solidFill>
                  <a:srgbClr val="1F1E1E"/>
                </a:solidFill>
                <a:latin typeface="Alexandria" pitchFamily="34" charset="0"/>
                <a:ea typeface="Alexandria" pitchFamily="34" charset="-122"/>
                <a:cs typeface="Alexandria" pitchFamily="34" charset="-120"/>
              </a:rPr>
              <a:t>Beneficios</a:t>
            </a:r>
            <a:r>
              <a:rPr lang="en-US" sz="4604" b="1" dirty="0">
                <a:solidFill>
                  <a:srgbClr val="1F1E1E"/>
                </a:solidFill>
                <a:latin typeface="Alexandria" pitchFamily="34" charset="0"/>
                <a:ea typeface="Alexandria" pitchFamily="34" charset="-122"/>
                <a:cs typeface="Alexandria" pitchFamily="34" charset="-120"/>
              </a:rPr>
              <a:t> </a:t>
            </a:r>
            <a:r>
              <a:rPr lang="en-US" sz="4604" b="1" dirty="0" err="1">
                <a:solidFill>
                  <a:srgbClr val="1F1E1E"/>
                </a:solidFill>
                <a:latin typeface="Alexandria" pitchFamily="34" charset="0"/>
                <a:ea typeface="Alexandria" pitchFamily="34" charset="-122"/>
                <a:cs typeface="Alexandria" pitchFamily="34" charset="-120"/>
              </a:rPr>
              <a:t>encasillamiento</a:t>
            </a:r>
            <a:r>
              <a:rPr lang="en-US" sz="4604" b="1" dirty="0">
                <a:solidFill>
                  <a:srgbClr val="1F1E1E"/>
                </a:solidFill>
                <a:latin typeface="Alexandria" pitchFamily="34" charset="0"/>
                <a:ea typeface="Alexandria" pitchFamily="34" charset="-122"/>
                <a:cs typeface="Alexandria" pitchFamily="34" charset="-120"/>
              </a:rPr>
              <a:t> via DFL1 </a:t>
            </a:r>
            <a:endParaRPr lang="en-US" sz="4604" dirty="0"/>
          </a:p>
        </p:txBody>
      </p:sp>
      <p:sp>
        <p:nvSpPr>
          <p:cNvPr id="5" name="Shape 3"/>
          <p:cNvSpPr/>
          <p:nvPr/>
        </p:nvSpPr>
        <p:spPr>
          <a:xfrm>
            <a:off x="3248144" y="2243939"/>
            <a:ext cx="5443895" cy="2379940"/>
          </a:xfrm>
          <a:prstGeom prst="roundRect">
            <a:avLst>
              <a:gd name="adj" fmla="val 4201"/>
            </a:avLst>
          </a:prstGeom>
          <a:solidFill>
            <a:srgbClr val="D5DCF6"/>
          </a:solidFill>
          <a:ln w="7620">
            <a:solidFill>
              <a:srgbClr val="BBC2DC"/>
            </a:solidFill>
            <a:prstDash val="solid"/>
          </a:ln>
        </p:spPr>
      </p:sp>
      <p:sp>
        <p:nvSpPr>
          <p:cNvPr id="6" name="Text 4"/>
          <p:cNvSpPr/>
          <p:nvPr/>
        </p:nvSpPr>
        <p:spPr>
          <a:xfrm>
            <a:off x="3477935" y="2473729"/>
            <a:ext cx="2923580" cy="365522"/>
          </a:xfrm>
          <a:prstGeom prst="rect">
            <a:avLst/>
          </a:prstGeom>
          <a:noFill/>
          <a:ln/>
        </p:spPr>
        <p:txBody>
          <a:bodyPr wrap="none" rtlCol="0" anchor="t"/>
          <a:lstStyle/>
          <a:p>
            <a:pPr marL="0" indent="0">
              <a:lnSpc>
                <a:spcPts val="2878"/>
              </a:lnSpc>
              <a:buNone/>
            </a:pPr>
            <a:r>
              <a:rPr lang="en-US" sz="2302" b="1" dirty="0">
                <a:solidFill>
                  <a:srgbClr val="3B3535"/>
                </a:solidFill>
                <a:latin typeface="Alexandria" pitchFamily="34" charset="0"/>
                <a:ea typeface="Alexandria" pitchFamily="34" charset="-122"/>
                <a:cs typeface="Alexandria" pitchFamily="34" charset="-120"/>
              </a:rPr>
              <a:t>Estabilidad Laboral</a:t>
            </a:r>
            <a:endParaRPr lang="en-US" sz="2302" dirty="0"/>
          </a:p>
        </p:txBody>
      </p:sp>
      <p:sp>
        <p:nvSpPr>
          <p:cNvPr id="7" name="Text 5"/>
          <p:cNvSpPr/>
          <p:nvPr/>
        </p:nvSpPr>
        <p:spPr>
          <a:xfrm>
            <a:off x="3477935" y="2972482"/>
            <a:ext cx="4984313" cy="1421606"/>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El encasillamiento proporcionará estabilidad laboral a los funcionarios, lo que les permitirá enfocarse en sus roles y </a:t>
            </a:r>
            <a:r>
              <a:rPr lang="en-US" sz="1750" dirty="0" err="1">
                <a:solidFill>
                  <a:srgbClr val="3B3535"/>
                </a:solidFill>
                <a:latin typeface="Sora" pitchFamily="34" charset="0"/>
                <a:ea typeface="Sora" pitchFamily="34" charset="-122"/>
                <a:cs typeface="Sora" pitchFamily="34" charset="-120"/>
              </a:rPr>
              <a:t>responsabilidades</a:t>
            </a:r>
            <a:r>
              <a:rPr lang="en-US" sz="1750" dirty="0">
                <a:solidFill>
                  <a:srgbClr val="3B3535"/>
                </a:solidFill>
                <a:latin typeface="Sora" pitchFamily="34" charset="0"/>
                <a:ea typeface="Sora" pitchFamily="34" charset="-122"/>
                <a:cs typeface="Sora" pitchFamily="34" charset="-120"/>
              </a:rPr>
              <a:t> </a:t>
            </a:r>
            <a:r>
              <a:rPr lang="en-US" sz="1750" dirty="0" err="1">
                <a:solidFill>
                  <a:srgbClr val="3B3535"/>
                </a:solidFill>
                <a:latin typeface="Sora" pitchFamily="34" charset="0"/>
                <a:ea typeface="Sora" pitchFamily="34" charset="-122"/>
                <a:cs typeface="Sora" pitchFamily="34" charset="-120"/>
              </a:rPr>
              <a:t>en</a:t>
            </a:r>
            <a:r>
              <a:rPr lang="en-US" sz="1750" dirty="0">
                <a:solidFill>
                  <a:srgbClr val="3B3535"/>
                </a:solidFill>
                <a:latin typeface="Sora" pitchFamily="34" charset="0"/>
                <a:ea typeface="Sora" pitchFamily="34" charset="-122"/>
                <a:cs typeface="Sora" pitchFamily="34" charset="-120"/>
              </a:rPr>
              <a:t> </a:t>
            </a:r>
            <a:r>
              <a:rPr lang="en-US" sz="1750" dirty="0" err="1">
                <a:solidFill>
                  <a:srgbClr val="3B3535"/>
                </a:solidFill>
                <a:latin typeface="Sora" pitchFamily="34" charset="0"/>
                <a:ea typeface="Sora" pitchFamily="34" charset="-122"/>
                <a:cs typeface="Sora" pitchFamily="34" charset="-120"/>
              </a:rPr>
              <a:t>nuestro</a:t>
            </a:r>
            <a:r>
              <a:rPr lang="en-US" sz="1750" dirty="0">
                <a:solidFill>
                  <a:srgbClr val="3B3535"/>
                </a:solidFill>
                <a:latin typeface="Sora" pitchFamily="34" charset="0"/>
                <a:ea typeface="Sora" pitchFamily="34" charset="-122"/>
                <a:cs typeface="Sora" pitchFamily="34" charset="-120"/>
              </a:rPr>
              <a:t> nuevo </a:t>
            </a:r>
            <a:r>
              <a:rPr lang="en-US" sz="1750" dirty="0" err="1">
                <a:solidFill>
                  <a:srgbClr val="3B3535"/>
                </a:solidFill>
                <a:latin typeface="Sora" pitchFamily="34" charset="0"/>
                <a:ea typeface="Sora" pitchFamily="34" charset="-122"/>
                <a:cs typeface="Sora" pitchFamily="34" charset="-120"/>
              </a:rPr>
              <a:t>desadio</a:t>
            </a:r>
            <a:r>
              <a:rPr lang="en-US" sz="1750" dirty="0">
                <a:solidFill>
                  <a:srgbClr val="3B3535"/>
                </a:solidFill>
                <a:latin typeface="Sora" pitchFamily="34" charset="0"/>
                <a:ea typeface="Sora" pitchFamily="34" charset="-122"/>
                <a:cs typeface="Sora" pitchFamily="34" charset="-120"/>
              </a:rPr>
              <a:t>.</a:t>
            </a:r>
            <a:endParaRPr lang="en-US" sz="1750" dirty="0"/>
          </a:p>
        </p:txBody>
      </p:sp>
      <p:sp>
        <p:nvSpPr>
          <p:cNvPr id="8" name="Shape 6"/>
          <p:cNvSpPr/>
          <p:nvPr/>
        </p:nvSpPr>
        <p:spPr>
          <a:xfrm>
            <a:off x="8914209" y="2243939"/>
            <a:ext cx="5443895" cy="2379940"/>
          </a:xfrm>
          <a:prstGeom prst="roundRect">
            <a:avLst>
              <a:gd name="adj" fmla="val 4201"/>
            </a:avLst>
          </a:prstGeom>
          <a:solidFill>
            <a:srgbClr val="D5DCF6"/>
          </a:solidFill>
          <a:ln w="7620">
            <a:solidFill>
              <a:srgbClr val="BBC2DC"/>
            </a:solidFill>
            <a:prstDash val="solid"/>
          </a:ln>
        </p:spPr>
      </p:sp>
      <p:sp>
        <p:nvSpPr>
          <p:cNvPr id="9" name="Text 7"/>
          <p:cNvSpPr/>
          <p:nvPr/>
        </p:nvSpPr>
        <p:spPr>
          <a:xfrm>
            <a:off x="9144000" y="2473729"/>
            <a:ext cx="4683800" cy="365522"/>
          </a:xfrm>
          <a:prstGeom prst="rect">
            <a:avLst/>
          </a:prstGeom>
          <a:noFill/>
          <a:ln/>
        </p:spPr>
        <p:txBody>
          <a:bodyPr wrap="none" rtlCol="0" anchor="t"/>
          <a:lstStyle/>
          <a:p>
            <a:pPr marL="0" indent="0">
              <a:lnSpc>
                <a:spcPts val="2878"/>
              </a:lnSpc>
              <a:buNone/>
            </a:pPr>
            <a:r>
              <a:rPr lang="en-US" sz="2302" b="1" dirty="0">
                <a:solidFill>
                  <a:srgbClr val="3B3535"/>
                </a:solidFill>
                <a:latin typeface="Alexandria" pitchFamily="34" charset="0"/>
                <a:ea typeface="Alexandria" pitchFamily="34" charset="-122"/>
                <a:cs typeface="Alexandria" pitchFamily="34" charset="-120"/>
              </a:rPr>
              <a:t>Fortalecimiento Organizacional</a:t>
            </a:r>
            <a:endParaRPr lang="en-US" sz="2302" dirty="0"/>
          </a:p>
        </p:txBody>
      </p:sp>
      <p:sp>
        <p:nvSpPr>
          <p:cNvPr id="10" name="Text 8"/>
          <p:cNvSpPr/>
          <p:nvPr/>
        </p:nvSpPr>
        <p:spPr>
          <a:xfrm>
            <a:off x="9144000" y="2972482"/>
            <a:ext cx="4984313" cy="1421606"/>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Esta medida fortalecerá la estructura organizacional de SERNAPESCA, garantizando la continuidad y acumulación de conocimiento y experiencia.</a:t>
            </a:r>
            <a:endParaRPr lang="en-US" sz="1750" dirty="0"/>
          </a:p>
        </p:txBody>
      </p:sp>
      <p:sp>
        <p:nvSpPr>
          <p:cNvPr id="11" name="Shape 9"/>
          <p:cNvSpPr/>
          <p:nvPr/>
        </p:nvSpPr>
        <p:spPr>
          <a:xfrm>
            <a:off x="3248144" y="4846050"/>
            <a:ext cx="5443895" cy="2379940"/>
          </a:xfrm>
          <a:prstGeom prst="roundRect">
            <a:avLst>
              <a:gd name="adj" fmla="val 4201"/>
            </a:avLst>
          </a:prstGeom>
          <a:solidFill>
            <a:srgbClr val="D5DCF6"/>
          </a:solidFill>
          <a:ln w="7620">
            <a:solidFill>
              <a:srgbClr val="BBC2DC"/>
            </a:solidFill>
            <a:prstDash val="solid"/>
          </a:ln>
        </p:spPr>
      </p:sp>
      <p:sp>
        <p:nvSpPr>
          <p:cNvPr id="12" name="Text 10"/>
          <p:cNvSpPr/>
          <p:nvPr/>
        </p:nvSpPr>
        <p:spPr>
          <a:xfrm>
            <a:off x="3477935" y="5075840"/>
            <a:ext cx="3212663" cy="365522"/>
          </a:xfrm>
          <a:prstGeom prst="rect">
            <a:avLst/>
          </a:prstGeom>
          <a:noFill/>
          <a:ln/>
        </p:spPr>
        <p:txBody>
          <a:bodyPr wrap="none" rtlCol="0" anchor="t"/>
          <a:lstStyle/>
          <a:p>
            <a:pPr marL="0" indent="0">
              <a:lnSpc>
                <a:spcPts val="2878"/>
              </a:lnSpc>
              <a:buNone/>
            </a:pPr>
            <a:r>
              <a:rPr lang="en-US" sz="2302" b="1" dirty="0">
                <a:solidFill>
                  <a:srgbClr val="3B3535"/>
                </a:solidFill>
                <a:latin typeface="Alexandria" pitchFamily="34" charset="0"/>
                <a:ea typeface="Alexandria" pitchFamily="34" charset="-122"/>
                <a:cs typeface="Alexandria" pitchFamily="34" charset="-120"/>
              </a:rPr>
              <a:t>Equidad y Motivación</a:t>
            </a:r>
            <a:endParaRPr lang="en-US" sz="2302" dirty="0"/>
          </a:p>
        </p:txBody>
      </p:sp>
      <p:sp>
        <p:nvSpPr>
          <p:cNvPr id="13" name="Text 11"/>
          <p:cNvSpPr/>
          <p:nvPr/>
        </p:nvSpPr>
        <p:spPr>
          <a:xfrm>
            <a:off x="3477935" y="5574593"/>
            <a:ext cx="4984313" cy="1421606"/>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El encasillamiento reducirá la brecha entre los diferentes tipos de funcionarios, lo que contribuirá a mantener un ambiente de trabajo equitativo y motivador.</a:t>
            </a:r>
            <a:endParaRPr lang="en-US" sz="1750" dirty="0"/>
          </a:p>
        </p:txBody>
      </p:sp>
      <p:sp>
        <p:nvSpPr>
          <p:cNvPr id="14" name="Shape 12"/>
          <p:cNvSpPr/>
          <p:nvPr/>
        </p:nvSpPr>
        <p:spPr>
          <a:xfrm>
            <a:off x="8914209" y="4846050"/>
            <a:ext cx="5443895" cy="2379940"/>
          </a:xfrm>
          <a:prstGeom prst="roundRect">
            <a:avLst>
              <a:gd name="adj" fmla="val 4201"/>
            </a:avLst>
          </a:prstGeom>
          <a:solidFill>
            <a:srgbClr val="D5DCF6"/>
          </a:solidFill>
          <a:ln w="7620">
            <a:solidFill>
              <a:srgbClr val="BBC2DC"/>
            </a:solidFill>
            <a:prstDash val="solid"/>
          </a:ln>
        </p:spPr>
      </p:sp>
      <p:sp>
        <p:nvSpPr>
          <p:cNvPr id="15" name="Text 13"/>
          <p:cNvSpPr/>
          <p:nvPr/>
        </p:nvSpPr>
        <p:spPr>
          <a:xfrm>
            <a:off x="9144000" y="5075840"/>
            <a:ext cx="3611999" cy="365522"/>
          </a:xfrm>
          <a:prstGeom prst="rect">
            <a:avLst/>
          </a:prstGeom>
          <a:noFill/>
          <a:ln/>
        </p:spPr>
        <p:txBody>
          <a:bodyPr wrap="none" rtlCol="0" anchor="t"/>
          <a:lstStyle/>
          <a:p>
            <a:pPr marL="0" indent="0">
              <a:lnSpc>
                <a:spcPts val="2878"/>
              </a:lnSpc>
              <a:buNone/>
            </a:pPr>
            <a:r>
              <a:rPr lang="en-US" sz="2302" b="1" dirty="0">
                <a:solidFill>
                  <a:srgbClr val="3B3535"/>
                </a:solidFill>
                <a:latin typeface="Alexandria" pitchFamily="34" charset="0"/>
                <a:ea typeface="Alexandria" pitchFamily="34" charset="-122"/>
                <a:cs typeface="Alexandria" pitchFamily="34" charset="-120"/>
              </a:rPr>
              <a:t>Eficiencia y Continuidad</a:t>
            </a:r>
            <a:endParaRPr lang="en-US" sz="2302" dirty="0"/>
          </a:p>
        </p:txBody>
      </p:sp>
      <p:sp>
        <p:nvSpPr>
          <p:cNvPr id="16" name="Text 14"/>
          <p:cNvSpPr/>
          <p:nvPr/>
        </p:nvSpPr>
        <p:spPr>
          <a:xfrm>
            <a:off x="9144000" y="5574593"/>
            <a:ext cx="4984313" cy="1421606"/>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Esta medida asegurará una mayor continuidad en la gestión y ejecución de programas estratégicos, evitando la pérdida de conocimientos y habilidades.</a:t>
            </a:r>
            <a:endParaRPr lang="en-US" sz="1750" dirty="0"/>
          </a:p>
        </p:txBody>
      </p:sp>
      <p:pic>
        <p:nvPicPr>
          <p:cNvPr id="17" name="Image 0" descr="preencoded.png">
            <a:extLst>
              <a:ext uri="{FF2B5EF4-FFF2-40B4-BE49-F238E27FC236}">
                <a16:creationId xmlns:a16="http://schemas.microsoft.com/office/drawing/2014/main" xmlns="" id="{D9135DF1-299B-A705-277C-8E89FCF9460A}"/>
              </a:ext>
            </a:extLst>
          </p:cNvPr>
          <p:cNvPicPr>
            <a:picLocks noChangeAspect="1"/>
          </p:cNvPicPr>
          <p:nvPr/>
        </p:nvPicPr>
        <p:blipFill rotWithShape="1">
          <a:blip r:embed="rId3"/>
          <a:srcRect l="17691"/>
          <a:stretch/>
        </p:blipFill>
        <p:spPr>
          <a:xfrm>
            <a:off x="-379142" y="0"/>
            <a:ext cx="3010541" cy="822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100971"/>
            <a:ext cx="7477601" cy="2923223"/>
          </a:xfrm>
          <a:prstGeom prst="rect">
            <a:avLst/>
          </a:prstGeom>
          <a:noFill/>
          <a:ln/>
        </p:spPr>
        <p:txBody>
          <a:bodyPr wrap="square" rtlCol="0" anchor="t"/>
          <a:lstStyle/>
          <a:p>
            <a:pPr marL="0" indent="0">
              <a:lnSpc>
                <a:spcPts val="5755"/>
              </a:lnSpc>
              <a:buNone/>
            </a:pPr>
            <a:r>
              <a:rPr lang="en-US" sz="4604" b="1" dirty="0">
                <a:solidFill>
                  <a:srgbClr val="1F1E1E"/>
                </a:solidFill>
                <a:latin typeface="Alexandria" pitchFamily="34" charset="0"/>
                <a:ea typeface="Alexandria" pitchFamily="34" charset="-122"/>
                <a:cs typeface="Alexandria" pitchFamily="34" charset="-120"/>
              </a:rPr>
              <a:t>Escala </a:t>
            </a:r>
            <a:r>
              <a:rPr lang="en-US" sz="4604" b="1" dirty="0" err="1">
                <a:solidFill>
                  <a:srgbClr val="1F1E1E"/>
                </a:solidFill>
                <a:latin typeface="Alexandria" pitchFamily="34" charset="0"/>
                <a:ea typeface="Alexandria" pitchFamily="34" charset="-122"/>
                <a:cs typeface="Alexandria" pitchFamily="34" charset="-120"/>
              </a:rPr>
              <a:t>Fiscalizadora</a:t>
            </a:r>
            <a:endParaRPr lang="en-US" sz="4604" dirty="0"/>
          </a:p>
        </p:txBody>
      </p:sp>
      <p:sp>
        <p:nvSpPr>
          <p:cNvPr id="6" name="Text 3"/>
          <p:cNvSpPr/>
          <p:nvPr/>
        </p:nvSpPr>
        <p:spPr>
          <a:xfrm>
            <a:off x="6319599" y="2843561"/>
            <a:ext cx="7477601" cy="3646297"/>
          </a:xfrm>
          <a:prstGeom prst="rect">
            <a:avLst/>
          </a:prstGeom>
          <a:noFill/>
          <a:ln/>
        </p:spPr>
        <p:txBody>
          <a:bodyPr wrap="square" rtlCol="0" anchor="t"/>
          <a:lstStyle/>
          <a:p>
            <a:pPr marL="0" indent="0">
              <a:lnSpc>
                <a:spcPts val="2799"/>
              </a:lnSpc>
              <a:buNone/>
            </a:pPr>
            <a:r>
              <a:rPr lang="en-US" sz="2400" dirty="0">
                <a:solidFill>
                  <a:srgbClr val="3B3535"/>
                </a:solidFill>
                <a:latin typeface="Sora" pitchFamily="34" charset="0"/>
                <a:ea typeface="Sora" pitchFamily="34" charset="-122"/>
                <a:cs typeface="Sora" pitchFamily="34" charset="-120"/>
              </a:rPr>
              <a:t>Es imperativo abordar la necesidad de reconocer formalmente a SERNAPESCA como una institución fiscalizadora, comparable en su función y responsabilidad a otras entidades que ya gozan de este estatus. La falta de este reconocimiento genera una profunda inequidad y obstaculiza el funcionamiento efectivo de nuestra política pesquera nacional.</a:t>
            </a:r>
            <a:endParaRPr lang="en-US" sz="2400" dirty="0"/>
          </a:p>
        </p:txBody>
      </p:sp>
      <p:sp>
        <p:nvSpPr>
          <p:cNvPr id="7" name="Shape 4"/>
          <p:cNvSpPr/>
          <p:nvPr/>
        </p:nvSpPr>
        <p:spPr>
          <a:xfrm>
            <a:off x="6319599" y="6756440"/>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6327219" y="6764060"/>
            <a:ext cx="340162" cy="340162"/>
          </a:xfrm>
          <a:prstGeom prst="rect">
            <a:avLst/>
          </a:prstGeom>
        </p:spPr>
      </p:pic>
      <p:sp>
        <p:nvSpPr>
          <p:cNvPr id="9" name="Text 5"/>
          <p:cNvSpPr/>
          <p:nvPr/>
        </p:nvSpPr>
        <p:spPr>
          <a:xfrm>
            <a:off x="6786086" y="6739771"/>
            <a:ext cx="3353872" cy="388858"/>
          </a:xfrm>
          <a:prstGeom prst="rect">
            <a:avLst/>
          </a:prstGeom>
          <a:noFill/>
          <a:ln/>
        </p:spPr>
        <p:txBody>
          <a:bodyPr wrap="none" rtlCol="0" anchor="t"/>
          <a:lstStyle/>
          <a:p>
            <a:pPr marL="0" indent="0" algn="l">
              <a:lnSpc>
                <a:spcPts val="3062"/>
              </a:lnSpc>
              <a:buNone/>
            </a:pPr>
            <a:r>
              <a:rPr lang="en-US" sz="2187" b="1" dirty="0">
                <a:solidFill>
                  <a:srgbClr val="3B3535"/>
                </a:solidFill>
                <a:latin typeface="Sora" pitchFamily="34" charset="0"/>
                <a:ea typeface="Sora" pitchFamily="34" charset="-122"/>
                <a:cs typeface="Sora" pitchFamily="34" charset="-120"/>
              </a:rPr>
              <a:t>by AFIPES VALPARAISO</a:t>
            </a:r>
            <a:endParaRPr lang="en-US" sz="218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18290" y="720923"/>
            <a:ext cx="9451419" cy="1334691"/>
          </a:xfrm>
          <a:prstGeom prst="rect">
            <a:avLst/>
          </a:prstGeom>
          <a:noFill/>
          <a:ln/>
        </p:spPr>
        <p:txBody>
          <a:bodyPr wrap="square" rtlCol="0" anchor="t"/>
          <a:lstStyle/>
          <a:p>
            <a:pPr marL="0" indent="0">
              <a:lnSpc>
                <a:spcPts val="5254"/>
              </a:lnSpc>
              <a:buNone/>
            </a:pPr>
            <a:r>
              <a:rPr lang="en-US" sz="4203" b="1" dirty="0">
                <a:solidFill>
                  <a:srgbClr val="1F1E1E"/>
                </a:solidFill>
                <a:latin typeface="Alexandria" pitchFamily="34" charset="0"/>
                <a:ea typeface="Alexandria" pitchFamily="34" charset="-122"/>
                <a:cs typeface="Alexandria" pitchFamily="34" charset="-120"/>
              </a:rPr>
              <a:t>La Naturaleza Fiscalizadora de SERNAPESCA</a:t>
            </a:r>
            <a:endParaRPr lang="en-US" sz="4203" dirty="0"/>
          </a:p>
        </p:txBody>
      </p:sp>
      <p:sp>
        <p:nvSpPr>
          <p:cNvPr id="6" name="Shape 3"/>
          <p:cNvSpPr/>
          <p:nvPr/>
        </p:nvSpPr>
        <p:spPr>
          <a:xfrm>
            <a:off x="4418290" y="2587943"/>
            <a:ext cx="456367" cy="456367"/>
          </a:xfrm>
          <a:prstGeom prst="roundRect">
            <a:avLst>
              <a:gd name="adj" fmla="val 20002"/>
            </a:avLst>
          </a:prstGeom>
          <a:solidFill>
            <a:srgbClr val="D5DCF6"/>
          </a:solidFill>
          <a:ln w="7620">
            <a:solidFill>
              <a:srgbClr val="BBC2DC"/>
            </a:solidFill>
            <a:prstDash val="solid"/>
          </a:ln>
        </p:spPr>
      </p:sp>
      <p:sp>
        <p:nvSpPr>
          <p:cNvPr id="7" name="Text 4"/>
          <p:cNvSpPr/>
          <p:nvPr/>
        </p:nvSpPr>
        <p:spPr>
          <a:xfrm>
            <a:off x="4583549" y="2615922"/>
            <a:ext cx="125849" cy="400288"/>
          </a:xfrm>
          <a:prstGeom prst="rect">
            <a:avLst/>
          </a:prstGeom>
          <a:noFill/>
          <a:ln/>
        </p:spPr>
        <p:txBody>
          <a:bodyPr wrap="none" rtlCol="0" anchor="t"/>
          <a:lstStyle/>
          <a:p>
            <a:pPr marL="0" indent="0" algn="ctr">
              <a:lnSpc>
                <a:spcPts val="3153"/>
              </a:lnSpc>
              <a:buNone/>
            </a:pPr>
            <a:r>
              <a:rPr lang="en-US" sz="2522" b="1" dirty="0">
                <a:solidFill>
                  <a:srgbClr val="3B3535"/>
                </a:solidFill>
                <a:latin typeface="Alexandria" pitchFamily="34" charset="0"/>
                <a:ea typeface="Alexandria" pitchFamily="34" charset="-122"/>
                <a:cs typeface="Alexandria" pitchFamily="34" charset="-120"/>
              </a:rPr>
              <a:t>1</a:t>
            </a:r>
            <a:endParaRPr lang="en-US" sz="2522" dirty="0"/>
          </a:p>
        </p:txBody>
      </p:sp>
      <p:sp>
        <p:nvSpPr>
          <p:cNvPr id="8" name="Text 5"/>
          <p:cNvSpPr/>
          <p:nvPr/>
        </p:nvSpPr>
        <p:spPr>
          <a:xfrm>
            <a:off x="5077420" y="2587943"/>
            <a:ext cx="3965257" cy="667226"/>
          </a:xfrm>
          <a:prstGeom prst="rect">
            <a:avLst/>
          </a:prstGeom>
          <a:noFill/>
          <a:ln/>
        </p:spPr>
        <p:txBody>
          <a:bodyPr wrap="square" rtlCol="0" anchor="t"/>
          <a:lstStyle/>
          <a:p>
            <a:pPr marL="0" indent="0">
              <a:lnSpc>
                <a:spcPts val="2627"/>
              </a:lnSpc>
              <a:buNone/>
            </a:pPr>
            <a:r>
              <a:rPr lang="en-US" sz="2102" b="1" dirty="0">
                <a:solidFill>
                  <a:srgbClr val="3B3535"/>
                </a:solidFill>
                <a:latin typeface="Alexandria" pitchFamily="34" charset="0"/>
                <a:ea typeface="Alexandria" pitchFamily="34" charset="-122"/>
                <a:cs typeface="Alexandria" pitchFamily="34" charset="-120"/>
              </a:rPr>
              <a:t>Vigilancia y Control del Cumplimiento Normativo</a:t>
            </a:r>
            <a:endParaRPr lang="en-US" sz="2102" dirty="0"/>
          </a:p>
        </p:txBody>
      </p:sp>
      <p:sp>
        <p:nvSpPr>
          <p:cNvPr id="9" name="Text 6"/>
          <p:cNvSpPr/>
          <p:nvPr/>
        </p:nvSpPr>
        <p:spPr>
          <a:xfrm>
            <a:off x="5077420" y="3376851"/>
            <a:ext cx="3965257" cy="2596515"/>
          </a:xfrm>
          <a:prstGeom prst="rect">
            <a:avLst/>
          </a:prstGeom>
          <a:noFill/>
          <a:ln/>
        </p:spPr>
        <p:txBody>
          <a:bodyPr wrap="square" rtlCol="0" anchor="t"/>
          <a:lstStyle/>
          <a:p>
            <a:pPr marL="0" indent="0">
              <a:lnSpc>
                <a:spcPts val="2556"/>
              </a:lnSpc>
              <a:buNone/>
            </a:pPr>
            <a:r>
              <a:rPr lang="en-US" sz="1597" dirty="0">
                <a:solidFill>
                  <a:srgbClr val="3B3535"/>
                </a:solidFill>
                <a:latin typeface="Sora" pitchFamily="34" charset="0"/>
                <a:ea typeface="Sora" pitchFamily="34" charset="-122"/>
                <a:cs typeface="Sora" pitchFamily="34" charset="-120"/>
              </a:rPr>
              <a:t>SERNAPESCA, al igual que otras instituciones fiscalizadoras, tiene un rol esencial en la vigilancia y control del cumplimiento normativo. Su misión incluye la fiscalización de actividades pesqueras y acuícolas, asegurando que se respeten las leyes y regulaciones establecidas.</a:t>
            </a:r>
            <a:endParaRPr lang="en-US" sz="1597" dirty="0"/>
          </a:p>
        </p:txBody>
      </p:sp>
      <p:sp>
        <p:nvSpPr>
          <p:cNvPr id="10" name="Shape 7"/>
          <p:cNvSpPr/>
          <p:nvPr/>
        </p:nvSpPr>
        <p:spPr>
          <a:xfrm>
            <a:off x="9245441" y="2587943"/>
            <a:ext cx="456367" cy="456367"/>
          </a:xfrm>
          <a:prstGeom prst="roundRect">
            <a:avLst>
              <a:gd name="adj" fmla="val 20002"/>
            </a:avLst>
          </a:prstGeom>
          <a:solidFill>
            <a:srgbClr val="D5DCF6"/>
          </a:solidFill>
          <a:ln w="7620">
            <a:solidFill>
              <a:srgbClr val="BBC2DC"/>
            </a:solidFill>
            <a:prstDash val="solid"/>
          </a:ln>
        </p:spPr>
      </p:sp>
      <p:sp>
        <p:nvSpPr>
          <p:cNvPr id="11" name="Text 8"/>
          <p:cNvSpPr/>
          <p:nvPr/>
        </p:nvSpPr>
        <p:spPr>
          <a:xfrm>
            <a:off x="9377958" y="2615922"/>
            <a:ext cx="191214" cy="400288"/>
          </a:xfrm>
          <a:prstGeom prst="rect">
            <a:avLst/>
          </a:prstGeom>
          <a:noFill/>
          <a:ln/>
        </p:spPr>
        <p:txBody>
          <a:bodyPr wrap="none" rtlCol="0" anchor="t"/>
          <a:lstStyle/>
          <a:p>
            <a:pPr marL="0" indent="0" algn="ctr">
              <a:lnSpc>
                <a:spcPts val="3153"/>
              </a:lnSpc>
              <a:buNone/>
            </a:pPr>
            <a:r>
              <a:rPr lang="en-US" sz="2522" b="1" dirty="0">
                <a:solidFill>
                  <a:srgbClr val="3B3535"/>
                </a:solidFill>
                <a:latin typeface="Alexandria" pitchFamily="34" charset="0"/>
                <a:ea typeface="Alexandria" pitchFamily="34" charset="-122"/>
                <a:cs typeface="Alexandria" pitchFamily="34" charset="-120"/>
              </a:rPr>
              <a:t>2</a:t>
            </a:r>
            <a:endParaRPr lang="en-US" sz="2522" dirty="0"/>
          </a:p>
        </p:txBody>
      </p:sp>
      <p:sp>
        <p:nvSpPr>
          <p:cNvPr id="12" name="Text 9"/>
          <p:cNvSpPr/>
          <p:nvPr/>
        </p:nvSpPr>
        <p:spPr>
          <a:xfrm>
            <a:off x="9904571" y="2587943"/>
            <a:ext cx="3965257" cy="667226"/>
          </a:xfrm>
          <a:prstGeom prst="rect">
            <a:avLst/>
          </a:prstGeom>
          <a:noFill/>
          <a:ln/>
        </p:spPr>
        <p:txBody>
          <a:bodyPr wrap="square" rtlCol="0" anchor="t"/>
          <a:lstStyle/>
          <a:p>
            <a:pPr marL="0" indent="0">
              <a:lnSpc>
                <a:spcPts val="2627"/>
              </a:lnSpc>
              <a:buNone/>
            </a:pPr>
            <a:r>
              <a:rPr lang="en-US" sz="2102" b="1" dirty="0">
                <a:solidFill>
                  <a:srgbClr val="3B3535"/>
                </a:solidFill>
                <a:latin typeface="Alexandria" pitchFamily="34" charset="0"/>
                <a:ea typeface="Alexandria" pitchFamily="34" charset="-122"/>
                <a:cs typeface="Alexandria" pitchFamily="34" charset="-120"/>
              </a:rPr>
              <a:t>Función Paralela a Otras Entidades</a:t>
            </a:r>
            <a:endParaRPr lang="en-US" sz="2102" dirty="0"/>
          </a:p>
        </p:txBody>
      </p:sp>
      <p:sp>
        <p:nvSpPr>
          <p:cNvPr id="13" name="Text 10"/>
          <p:cNvSpPr/>
          <p:nvPr/>
        </p:nvSpPr>
        <p:spPr>
          <a:xfrm>
            <a:off x="9904571" y="3376851"/>
            <a:ext cx="3965257" cy="1947386"/>
          </a:xfrm>
          <a:prstGeom prst="rect">
            <a:avLst/>
          </a:prstGeom>
          <a:noFill/>
          <a:ln/>
        </p:spPr>
        <p:txBody>
          <a:bodyPr wrap="square" rtlCol="0" anchor="t"/>
          <a:lstStyle/>
          <a:p>
            <a:pPr marL="0" indent="0">
              <a:lnSpc>
                <a:spcPts val="2556"/>
              </a:lnSpc>
              <a:buNone/>
            </a:pPr>
            <a:r>
              <a:rPr lang="en-US" sz="1597" dirty="0">
                <a:solidFill>
                  <a:srgbClr val="3B3535"/>
                </a:solidFill>
                <a:latin typeface="Sora" pitchFamily="34" charset="0"/>
                <a:ea typeface="Sora" pitchFamily="34" charset="-122"/>
                <a:cs typeface="Sora" pitchFamily="34" charset="-120"/>
              </a:rPr>
              <a:t>Esta función de control y vigilancia es paralela a la de otras entidades que ya se encuentran bajo la Escala Fiscalizadora de Sueldos, como la Superintendencia de Medio Ambiente y el Servicio Nacional de Aduanas.</a:t>
            </a:r>
            <a:endParaRPr lang="en-US" sz="1597" dirty="0"/>
          </a:p>
        </p:txBody>
      </p:sp>
      <p:sp>
        <p:nvSpPr>
          <p:cNvPr id="14" name="Shape 11"/>
          <p:cNvSpPr/>
          <p:nvPr/>
        </p:nvSpPr>
        <p:spPr>
          <a:xfrm>
            <a:off x="4418290" y="6404253"/>
            <a:ext cx="456367" cy="456367"/>
          </a:xfrm>
          <a:prstGeom prst="roundRect">
            <a:avLst>
              <a:gd name="adj" fmla="val 20002"/>
            </a:avLst>
          </a:prstGeom>
          <a:solidFill>
            <a:srgbClr val="D5DCF6"/>
          </a:solidFill>
          <a:ln w="7620">
            <a:solidFill>
              <a:srgbClr val="BBC2DC"/>
            </a:solidFill>
            <a:prstDash val="solid"/>
          </a:ln>
        </p:spPr>
      </p:sp>
      <p:sp>
        <p:nvSpPr>
          <p:cNvPr id="15" name="Text 12"/>
          <p:cNvSpPr/>
          <p:nvPr/>
        </p:nvSpPr>
        <p:spPr>
          <a:xfrm>
            <a:off x="4550688" y="6432233"/>
            <a:ext cx="191572" cy="400288"/>
          </a:xfrm>
          <a:prstGeom prst="rect">
            <a:avLst/>
          </a:prstGeom>
          <a:noFill/>
          <a:ln/>
        </p:spPr>
        <p:txBody>
          <a:bodyPr wrap="none" rtlCol="0" anchor="t"/>
          <a:lstStyle/>
          <a:p>
            <a:pPr marL="0" indent="0" algn="ctr">
              <a:lnSpc>
                <a:spcPts val="3153"/>
              </a:lnSpc>
              <a:buNone/>
            </a:pPr>
            <a:r>
              <a:rPr lang="en-US" sz="2522" b="1" dirty="0">
                <a:solidFill>
                  <a:srgbClr val="3B3535"/>
                </a:solidFill>
                <a:latin typeface="Alexandria" pitchFamily="34" charset="0"/>
                <a:ea typeface="Alexandria" pitchFamily="34" charset="-122"/>
                <a:cs typeface="Alexandria" pitchFamily="34" charset="-120"/>
              </a:rPr>
              <a:t>3</a:t>
            </a:r>
            <a:endParaRPr lang="en-US" sz="2522" dirty="0"/>
          </a:p>
        </p:txBody>
      </p:sp>
      <p:sp>
        <p:nvSpPr>
          <p:cNvPr id="16" name="Text 13"/>
          <p:cNvSpPr/>
          <p:nvPr/>
        </p:nvSpPr>
        <p:spPr>
          <a:xfrm>
            <a:off x="5077420" y="6404253"/>
            <a:ext cx="4794528" cy="333613"/>
          </a:xfrm>
          <a:prstGeom prst="rect">
            <a:avLst/>
          </a:prstGeom>
          <a:noFill/>
          <a:ln/>
        </p:spPr>
        <p:txBody>
          <a:bodyPr wrap="none" rtlCol="0" anchor="t"/>
          <a:lstStyle/>
          <a:p>
            <a:pPr marL="0" indent="0">
              <a:lnSpc>
                <a:spcPts val="2627"/>
              </a:lnSpc>
              <a:buNone/>
            </a:pPr>
            <a:r>
              <a:rPr lang="en-US" sz="2102" b="1" dirty="0">
                <a:solidFill>
                  <a:srgbClr val="3B3535"/>
                </a:solidFill>
                <a:latin typeface="Alexandria" pitchFamily="34" charset="0"/>
                <a:ea typeface="Alexandria" pitchFamily="34" charset="-122"/>
                <a:cs typeface="Alexandria" pitchFamily="34" charset="-120"/>
              </a:rPr>
              <a:t>Responsabilidad Crítica y Compleja</a:t>
            </a:r>
            <a:endParaRPr lang="en-US" sz="2102" dirty="0"/>
          </a:p>
        </p:txBody>
      </p:sp>
      <p:sp>
        <p:nvSpPr>
          <p:cNvPr id="17" name="Text 14"/>
          <p:cNvSpPr/>
          <p:nvPr/>
        </p:nvSpPr>
        <p:spPr>
          <a:xfrm>
            <a:off x="5077420" y="6859548"/>
            <a:ext cx="8792289" cy="649129"/>
          </a:xfrm>
          <a:prstGeom prst="rect">
            <a:avLst/>
          </a:prstGeom>
          <a:noFill/>
          <a:ln/>
        </p:spPr>
        <p:txBody>
          <a:bodyPr wrap="square" rtlCol="0" anchor="t"/>
          <a:lstStyle/>
          <a:p>
            <a:pPr marL="0" indent="0">
              <a:lnSpc>
                <a:spcPts val="2556"/>
              </a:lnSpc>
              <a:buNone/>
            </a:pPr>
            <a:r>
              <a:rPr lang="en-US" sz="1597" dirty="0">
                <a:solidFill>
                  <a:srgbClr val="3B3535"/>
                </a:solidFill>
                <a:latin typeface="Sora" pitchFamily="34" charset="0"/>
                <a:ea typeface="Sora" pitchFamily="34" charset="-122"/>
                <a:cs typeface="Sora" pitchFamily="34" charset="-120"/>
              </a:rPr>
              <a:t>La labor de fiscalización en el ámbito pesquero es igual de crítica y compleja que la de otras áreas reguladas por el Estado.</a:t>
            </a:r>
            <a:endParaRPr lang="en-US" sz="159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955</Words>
  <Application>Microsoft Office PowerPoint</Application>
  <PresentationFormat>Personalizado</PresentationFormat>
  <Paragraphs>79</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Alexandria</vt:lpstr>
      <vt:lpstr>Arial</vt:lpstr>
      <vt:lpstr>Calibri</vt:lpstr>
      <vt:lpstr>Sora</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Mabel Mesias Chacano</cp:lastModifiedBy>
  <cp:revision>138</cp:revision>
  <dcterms:created xsi:type="dcterms:W3CDTF">2024-06-02T17:33:06Z</dcterms:created>
  <dcterms:modified xsi:type="dcterms:W3CDTF">2024-06-03T22:09:25Z</dcterms:modified>
</cp:coreProperties>
</file>