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2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366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792442-D48A-46CE-BF3E-9976BD15B435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ES"/>
        </a:p>
      </dgm:t>
    </dgm:pt>
    <dgm:pt modelId="{198FA6DE-5C6F-4AB4-99FB-CCB90CC28FB0}">
      <dgm:prSet phldrT="[Texto]"/>
      <dgm:spPr/>
      <dgm:t>
        <a:bodyPr/>
        <a:lstStyle/>
        <a:p>
          <a:r>
            <a:rPr lang="es-ES" dirty="0" smtClean="0"/>
            <a:t>Mirar su cumplimiento. </a:t>
          </a:r>
          <a:endParaRPr lang="es-ES" dirty="0"/>
        </a:p>
      </dgm:t>
    </dgm:pt>
    <dgm:pt modelId="{60B9191D-EC98-4984-9EE9-4621FA55ED2B}" type="parTrans" cxnId="{6BE6DAF7-C44E-4E49-8870-F71C7897C000}">
      <dgm:prSet/>
      <dgm:spPr/>
      <dgm:t>
        <a:bodyPr/>
        <a:lstStyle/>
        <a:p>
          <a:endParaRPr lang="es-ES"/>
        </a:p>
      </dgm:t>
    </dgm:pt>
    <dgm:pt modelId="{07F49A98-8BB5-4177-BC80-3FDC45F5CB3F}" type="sibTrans" cxnId="{6BE6DAF7-C44E-4E49-8870-F71C7897C000}">
      <dgm:prSet/>
      <dgm:spPr/>
      <dgm:t>
        <a:bodyPr/>
        <a:lstStyle/>
        <a:p>
          <a:endParaRPr lang="es-ES"/>
        </a:p>
      </dgm:t>
    </dgm:pt>
    <dgm:pt modelId="{81EDFE68-356B-4CA9-963B-3F42FFE4C9E2}">
      <dgm:prSet phldrT="[Texto]"/>
      <dgm:spPr/>
      <dgm:t>
        <a:bodyPr/>
        <a:lstStyle/>
        <a:p>
          <a:r>
            <a:rPr lang="es-ES" dirty="0" smtClean="0"/>
            <a:t>Objetivos de la ley. </a:t>
          </a:r>
          <a:endParaRPr lang="es-ES" dirty="0"/>
        </a:p>
      </dgm:t>
    </dgm:pt>
    <dgm:pt modelId="{3AA85C25-1BB9-4FED-83BA-6BB430884434}" type="parTrans" cxnId="{7B1B02CD-A676-4225-A4DA-02B140BB1D79}">
      <dgm:prSet/>
      <dgm:spPr/>
      <dgm:t>
        <a:bodyPr/>
        <a:lstStyle/>
        <a:p>
          <a:endParaRPr lang="es-ES"/>
        </a:p>
      </dgm:t>
    </dgm:pt>
    <dgm:pt modelId="{34B03B90-57D5-4A57-BBFE-03EF7C1F4153}" type="sibTrans" cxnId="{7B1B02CD-A676-4225-A4DA-02B140BB1D79}">
      <dgm:prSet/>
      <dgm:spPr/>
      <dgm:t>
        <a:bodyPr/>
        <a:lstStyle/>
        <a:p>
          <a:endParaRPr lang="es-ES"/>
        </a:p>
      </dgm:t>
    </dgm:pt>
    <dgm:pt modelId="{E0DCC337-914F-46E4-BC44-5C9A1A5B07F5}">
      <dgm:prSet phldrT="[Texto]"/>
      <dgm:spPr/>
      <dgm:t>
        <a:bodyPr/>
        <a:lstStyle/>
        <a:p>
          <a:r>
            <a:rPr lang="es-ES" dirty="0" smtClean="0"/>
            <a:t>Mejorar coherencia de objetivos.</a:t>
          </a:r>
          <a:endParaRPr lang="es-ES" dirty="0"/>
        </a:p>
      </dgm:t>
    </dgm:pt>
    <dgm:pt modelId="{76F20688-B7EA-4434-99AD-62015F24B434}" type="parTrans" cxnId="{C4690F0C-1306-49AC-8680-9FDC6E1A8344}">
      <dgm:prSet/>
      <dgm:spPr/>
      <dgm:t>
        <a:bodyPr/>
        <a:lstStyle/>
        <a:p>
          <a:endParaRPr lang="es-ES"/>
        </a:p>
      </dgm:t>
    </dgm:pt>
    <dgm:pt modelId="{BA912702-3D94-45EA-A674-797534D72756}" type="sibTrans" cxnId="{C4690F0C-1306-49AC-8680-9FDC6E1A8344}">
      <dgm:prSet/>
      <dgm:spPr/>
      <dgm:t>
        <a:bodyPr/>
        <a:lstStyle/>
        <a:p>
          <a:endParaRPr lang="es-ES"/>
        </a:p>
      </dgm:t>
    </dgm:pt>
    <dgm:pt modelId="{545A7857-0528-4806-9B8E-08DB90248EBF}">
      <dgm:prSet phldrT="[Texto]"/>
      <dgm:spPr/>
      <dgm:t>
        <a:bodyPr/>
        <a:lstStyle/>
        <a:p>
          <a:r>
            <a:rPr lang="es-ES" dirty="0" smtClean="0"/>
            <a:t>Técnicas legislativas y mejoras a la NLP </a:t>
          </a:r>
          <a:endParaRPr lang="es-ES" dirty="0"/>
        </a:p>
      </dgm:t>
    </dgm:pt>
    <dgm:pt modelId="{0C72303D-F51D-460F-93BB-E8F9A8D163C3}" type="parTrans" cxnId="{F2EAA061-8BE2-4E81-8FE5-E8F1EF447137}">
      <dgm:prSet/>
      <dgm:spPr/>
      <dgm:t>
        <a:bodyPr/>
        <a:lstStyle/>
        <a:p>
          <a:endParaRPr lang="es-ES"/>
        </a:p>
      </dgm:t>
    </dgm:pt>
    <dgm:pt modelId="{F49AD7E6-EA54-4A78-A833-174C4018129B}" type="sibTrans" cxnId="{F2EAA061-8BE2-4E81-8FE5-E8F1EF447137}">
      <dgm:prSet/>
      <dgm:spPr/>
      <dgm:t>
        <a:bodyPr/>
        <a:lstStyle/>
        <a:p>
          <a:endParaRPr lang="es-ES"/>
        </a:p>
      </dgm:t>
    </dgm:pt>
    <dgm:pt modelId="{8B0FE3EC-8633-4C91-A3EC-D289AE9B0770}">
      <dgm:prSet phldrT="[Texto]"/>
      <dgm:spPr/>
      <dgm:t>
        <a:bodyPr/>
        <a:lstStyle/>
        <a:p>
          <a:r>
            <a:rPr lang="es-ES" dirty="0" smtClean="0"/>
            <a:t>Proponer indicaciones. </a:t>
          </a:r>
          <a:endParaRPr lang="es-ES" dirty="0"/>
        </a:p>
      </dgm:t>
    </dgm:pt>
    <dgm:pt modelId="{0B0F1FFB-4233-4E8D-B4E2-76C92B3307C7}" type="parTrans" cxnId="{ED388CBF-1DC7-4AA5-B60B-D15AF38EB64A}">
      <dgm:prSet/>
      <dgm:spPr/>
      <dgm:t>
        <a:bodyPr/>
        <a:lstStyle/>
        <a:p>
          <a:endParaRPr lang="es-ES"/>
        </a:p>
      </dgm:t>
    </dgm:pt>
    <dgm:pt modelId="{D041FE15-2B8F-49C4-8D96-2B14641FC86C}" type="sibTrans" cxnId="{ED388CBF-1DC7-4AA5-B60B-D15AF38EB64A}">
      <dgm:prSet/>
      <dgm:spPr/>
      <dgm:t>
        <a:bodyPr/>
        <a:lstStyle/>
        <a:p>
          <a:endParaRPr lang="es-ES"/>
        </a:p>
      </dgm:t>
    </dgm:pt>
    <dgm:pt modelId="{BC3F9280-13C5-4734-932A-131663AF565F}">
      <dgm:prSet phldrT="[Texto]"/>
      <dgm:spPr/>
      <dgm:t>
        <a:bodyPr/>
        <a:lstStyle/>
        <a:p>
          <a:r>
            <a:rPr lang="es-ES" dirty="0" smtClean="0"/>
            <a:t>Contenido. </a:t>
          </a:r>
          <a:endParaRPr lang="es-ES" dirty="0"/>
        </a:p>
      </dgm:t>
    </dgm:pt>
    <dgm:pt modelId="{52AE9103-8A6E-4867-91C1-C73832A25546}" type="parTrans" cxnId="{F85F582B-E877-459A-BDF9-87CDA74D8547}">
      <dgm:prSet/>
      <dgm:spPr/>
      <dgm:t>
        <a:bodyPr/>
        <a:lstStyle/>
        <a:p>
          <a:endParaRPr lang="es-ES"/>
        </a:p>
      </dgm:t>
    </dgm:pt>
    <dgm:pt modelId="{49039022-9FD2-4F19-8590-97381F9E8FE7}" type="sibTrans" cxnId="{F85F582B-E877-459A-BDF9-87CDA74D8547}">
      <dgm:prSet/>
      <dgm:spPr/>
      <dgm:t>
        <a:bodyPr/>
        <a:lstStyle/>
        <a:p>
          <a:endParaRPr lang="es-ES"/>
        </a:p>
      </dgm:t>
    </dgm:pt>
    <dgm:pt modelId="{2B350E23-C708-4CC3-8C37-FA44C644324D}" type="pres">
      <dgm:prSet presAssocID="{57792442-D48A-46CE-BF3E-9976BD15B435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es-CL"/>
        </a:p>
      </dgm:t>
    </dgm:pt>
    <dgm:pt modelId="{4D9CF0BA-D2CA-4A79-9F68-8942CEF58D3C}" type="pres">
      <dgm:prSet presAssocID="{198FA6DE-5C6F-4AB4-99FB-CCB90CC28FB0}" presName="parentText1" presStyleLbl="node1" presStyleIdx="0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F43C00A-93A6-4E53-B4E7-CA24ABE29CDF}" type="pres">
      <dgm:prSet presAssocID="{198FA6DE-5C6F-4AB4-99FB-CCB90CC28FB0}" presName="childText1" presStyleLbl="solidAlignAcc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860856C1-F0E7-4729-8410-37236C9EBBDF}" type="pres">
      <dgm:prSet presAssocID="{E0DCC337-914F-46E4-BC44-5C9A1A5B07F5}" presName="parentText2" presStyleLbl="node1" presStyleIdx="1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E49640F-9112-4764-BBB1-FD2AC39D069D}" type="pres">
      <dgm:prSet presAssocID="{E0DCC337-914F-46E4-BC44-5C9A1A5B07F5}" presName="childText2" presStyleLbl="solidAlignAcc1" presStyleIdx="1" presStyleCnt="3" custLinFactNeighborX="-1065" custLinFactNeighborY="116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94620E0-2E49-4E99-B20E-ABE798572D34}" type="pres">
      <dgm:prSet presAssocID="{8B0FE3EC-8633-4C91-A3EC-D289AE9B0770}" presName="parentText3" presStyleLbl="node1" presStyleIdx="2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CBF500C-256B-4419-B2B2-BC3F574FD90A}" type="pres">
      <dgm:prSet presAssocID="{8B0FE3EC-8633-4C91-A3EC-D289AE9B0770}" presName="childText3" presStyleLbl="solidAlignAcc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6BE6DAF7-C44E-4E49-8870-F71C7897C000}" srcId="{57792442-D48A-46CE-BF3E-9976BD15B435}" destId="{198FA6DE-5C6F-4AB4-99FB-CCB90CC28FB0}" srcOrd="0" destOrd="0" parTransId="{60B9191D-EC98-4984-9EE9-4621FA55ED2B}" sibTransId="{07F49A98-8BB5-4177-BC80-3FDC45F5CB3F}"/>
    <dgm:cxn modelId="{2A445269-06CC-4710-8DF7-251CAEAADBEC}" type="presOf" srcId="{BC3F9280-13C5-4734-932A-131663AF565F}" destId="{DCBF500C-256B-4419-B2B2-BC3F574FD90A}" srcOrd="0" destOrd="0" presId="urn:microsoft.com/office/officeart/2009/3/layout/IncreasingArrowsProcess"/>
    <dgm:cxn modelId="{54B0ECD1-89D8-4F5C-8507-C361DA840825}" type="presOf" srcId="{E0DCC337-914F-46E4-BC44-5C9A1A5B07F5}" destId="{860856C1-F0E7-4729-8410-37236C9EBBDF}" srcOrd="0" destOrd="0" presId="urn:microsoft.com/office/officeart/2009/3/layout/IncreasingArrowsProcess"/>
    <dgm:cxn modelId="{ED388CBF-1DC7-4AA5-B60B-D15AF38EB64A}" srcId="{57792442-D48A-46CE-BF3E-9976BD15B435}" destId="{8B0FE3EC-8633-4C91-A3EC-D289AE9B0770}" srcOrd="2" destOrd="0" parTransId="{0B0F1FFB-4233-4E8D-B4E2-76C92B3307C7}" sibTransId="{D041FE15-2B8F-49C4-8D96-2B14641FC86C}"/>
    <dgm:cxn modelId="{F85F582B-E877-459A-BDF9-87CDA74D8547}" srcId="{8B0FE3EC-8633-4C91-A3EC-D289AE9B0770}" destId="{BC3F9280-13C5-4734-932A-131663AF565F}" srcOrd="0" destOrd="0" parTransId="{52AE9103-8A6E-4867-91C1-C73832A25546}" sibTransId="{49039022-9FD2-4F19-8590-97381F9E8FE7}"/>
    <dgm:cxn modelId="{F2EAA061-8BE2-4E81-8FE5-E8F1EF447137}" srcId="{E0DCC337-914F-46E4-BC44-5C9A1A5B07F5}" destId="{545A7857-0528-4806-9B8E-08DB90248EBF}" srcOrd="0" destOrd="0" parTransId="{0C72303D-F51D-460F-93BB-E8F9A8D163C3}" sibTransId="{F49AD7E6-EA54-4A78-A833-174C4018129B}"/>
    <dgm:cxn modelId="{C4690F0C-1306-49AC-8680-9FDC6E1A8344}" srcId="{57792442-D48A-46CE-BF3E-9976BD15B435}" destId="{E0DCC337-914F-46E4-BC44-5C9A1A5B07F5}" srcOrd="1" destOrd="0" parTransId="{76F20688-B7EA-4434-99AD-62015F24B434}" sibTransId="{BA912702-3D94-45EA-A674-797534D72756}"/>
    <dgm:cxn modelId="{3E193906-8702-4660-8E00-9E633027BAF2}" type="presOf" srcId="{8B0FE3EC-8633-4C91-A3EC-D289AE9B0770}" destId="{394620E0-2E49-4E99-B20E-ABE798572D34}" srcOrd="0" destOrd="0" presId="urn:microsoft.com/office/officeart/2009/3/layout/IncreasingArrowsProcess"/>
    <dgm:cxn modelId="{57A2CE69-0741-4048-8310-FB2EBCE6FBAC}" type="presOf" srcId="{198FA6DE-5C6F-4AB4-99FB-CCB90CC28FB0}" destId="{4D9CF0BA-D2CA-4A79-9F68-8942CEF58D3C}" srcOrd="0" destOrd="0" presId="urn:microsoft.com/office/officeart/2009/3/layout/IncreasingArrowsProcess"/>
    <dgm:cxn modelId="{3FE76790-32A9-479E-A708-89003F3265E1}" type="presOf" srcId="{57792442-D48A-46CE-BF3E-9976BD15B435}" destId="{2B350E23-C708-4CC3-8C37-FA44C644324D}" srcOrd="0" destOrd="0" presId="urn:microsoft.com/office/officeart/2009/3/layout/IncreasingArrowsProcess"/>
    <dgm:cxn modelId="{7B1B02CD-A676-4225-A4DA-02B140BB1D79}" srcId="{198FA6DE-5C6F-4AB4-99FB-CCB90CC28FB0}" destId="{81EDFE68-356B-4CA9-963B-3F42FFE4C9E2}" srcOrd="0" destOrd="0" parTransId="{3AA85C25-1BB9-4FED-83BA-6BB430884434}" sibTransId="{34B03B90-57D5-4A57-BBFE-03EF7C1F4153}"/>
    <dgm:cxn modelId="{9434693C-8319-4F90-8CDE-E20782A7AE8E}" type="presOf" srcId="{81EDFE68-356B-4CA9-963B-3F42FFE4C9E2}" destId="{FF43C00A-93A6-4E53-B4E7-CA24ABE29CDF}" srcOrd="0" destOrd="0" presId="urn:microsoft.com/office/officeart/2009/3/layout/IncreasingArrowsProcess"/>
    <dgm:cxn modelId="{9D28216E-44A6-4580-B3AF-B354DE6B4C31}" type="presOf" srcId="{545A7857-0528-4806-9B8E-08DB90248EBF}" destId="{7E49640F-9112-4764-BBB1-FD2AC39D069D}" srcOrd="0" destOrd="0" presId="urn:microsoft.com/office/officeart/2009/3/layout/IncreasingArrowsProcess"/>
    <dgm:cxn modelId="{308A163C-A4A7-44C7-BBCA-97BAD8EB89BD}" type="presParOf" srcId="{2B350E23-C708-4CC3-8C37-FA44C644324D}" destId="{4D9CF0BA-D2CA-4A79-9F68-8942CEF58D3C}" srcOrd="0" destOrd="0" presId="urn:microsoft.com/office/officeart/2009/3/layout/IncreasingArrowsProcess"/>
    <dgm:cxn modelId="{8D1B5E55-DDAF-4A9A-9F08-132D1725E10B}" type="presParOf" srcId="{2B350E23-C708-4CC3-8C37-FA44C644324D}" destId="{FF43C00A-93A6-4E53-B4E7-CA24ABE29CDF}" srcOrd="1" destOrd="0" presId="urn:microsoft.com/office/officeart/2009/3/layout/IncreasingArrowsProcess"/>
    <dgm:cxn modelId="{3A94E04D-6D6C-4B77-A497-3D8384907FB0}" type="presParOf" srcId="{2B350E23-C708-4CC3-8C37-FA44C644324D}" destId="{860856C1-F0E7-4729-8410-37236C9EBBDF}" srcOrd="2" destOrd="0" presId="urn:microsoft.com/office/officeart/2009/3/layout/IncreasingArrowsProcess"/>
    <dgm:cxn modelId="{BA208975-2074-476F-9B20-46772A3B4B40}" type="presParOf" srcId="{2B350E23-C708-4CC3-8C37-FA44C644324D}" destId="{7E49640F-9112-4764-BBB1-FD2AC39D069D}" srcOrd="3" destOrd="0" presId="urn:microsoft.com/office/officeart/2009/3/layout/IncreasingArrowsProcess"/>
    <dgm:cxn modelId="{CA5107D6-9E0B-4F4A-AF40-FF17AE19E40B}" type="presParOf" srcId="{2B350E23-C708-4CC3-8C37-FA44C644324D}" destId="{394620E0-2E49-4E99-B20E-ABE798572D34}" srcOrd="4" destOrd="0" presId="urn:microsoft.com/office/officeart/2009/3/layout/IncreasingArrowsProcess"/>
    <dgm:cxn modelId="{814786F3-ADA3-4BC2-A293-EDCEC7576ADD}" type="presParOf" srcId="{2B350E23-C708-4CC3-8C37-FA44C644324D}" destId="{DCBF500C-256B-4419-B2B2-BC3F574FD90A}" srcOrd="5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sz="3200" b="1" dirty="0" smtClean="0">
                <a:solidFill>
                  <a:srgbClr val="FF0000"/>
                </a:solidFill>
              </a:rPr>
              <a:t>Observaciones Técnicas al Proyecto de nueva ley de pesca.</a:t>
            </a:r>
            <a:endParaRPr lang="es-CL" sz="3200" b="1" dirty="0">
              <a:solidFill>
                <a:srgbClr val="FF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s-CL" b="1" dirty="0" smtClean="0"/>
              <a:t>Rodrigo Calderón Astete.</a:t>
            </a:r>
          </a:p>
          <a:p>
            <a:r>
              <a:rPr lang="es-CL" b="1" dirty="0" smtClean="0"/>
              <a:t>Abogado. Doctor en Derecho. </a:t>
            </a:r>
          </a:p>
          <a:p>
            <a:r>
              <a:rPr lang="es-CL" b="1" dirty="0" smtClean="0"/>
              <a:t>Consultor en Derecho Pesquero y sustentabilidad.</a:t>
            </a:r>
          </a:p>
          <a:p>
            <a:endParaRPr lang="es-CL" b="1" dirty="0"/>
          </a:p>
          <a:p>
            <a:r>
              <a:rPr lang="es-CL" b="1" dirty="0" smtClean="0"/>
              <a:t>rodrigocalderonster@gmail.com</a:t>
            </a:r>
          </a:p>
        </p:txBody>
      </p:sp>
    </p:spTree>
    <p:extLst>
      <p:ext uri="{BB962C8B-B14F-4D97-AF65-F5344CB8AC3E}">
        <p14:creationId xmlns:p14="http://schemas.microsoft.com/office/powerpoint/2010/main" val="8556671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 smtClean="0">
                <a:solidFill>
                  <a:schemeClr val="bg1"/>
                </a:solidFill>
              </a:rPr>
              <a:t>Problemas en los órganos de manejo: </a:t>
            </a:r>
            <a:endParaRPr lang="es-CL" dirty="0">
              <a:solidFill>
                <a:schemeClr val="bg1"/>
              </a:solidFill>
            </a:endParaRPr>
          </a:p>
        </p:txBody>
      </p:sp>
      <p:sp>
        <p:nvSpPr>
          <p:cNvPr id="13" name="Marcador de contenido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Elección de representantes o designación, legitimidad.</a:t>
            </a:r>
          </a:p>
          <a:p>
            <a:r>
              <a:rPr lang="es-CL" dirty="0" smtClean="0"/>
              <a:t>Claridad de su rol consultor.</a:t>
            </a:r>
          </a:p>
          <a:p>
            <a:r>
              <a:rPr lang="es-CL" dirty="0" smtClean="0"/>
              <a:t>Ausencia de plazos para dictar e implementar planes de manejo. </a:t>
            </a:r>
          </a:p>
          <a:p>
            <a:r>
              <a:rPr lang="es-CL" dirty="0" smtClean="0"/>
              <a:t>Actividad de </a:t>
            </a:r>
            <a:r>
              <a:rPr lang="es-CL" dirty="0" err="1" smtClean="0"/>
              <a:t>mecanismso</a:t>
            </a:r>
            <a:r>
              <a:rPr lang="es-CL" dirty="0" smtClean="0"/>
              <a:t> de excepción.</a:t>
            </a:r>
          </a:p>
          <a:p>
            <a:r>
              <a:rPr lang="es-CL" dirty="0" err="1" smtClean="0"/>
              <a:t>Comteplar</a:t>
            </a:r>
            <a:r>
              <a:rPr lang="es-CL" dirty="0" smtClean="0"/>
              <a:t> un </a:t>
            </a:r>
            <a:r>
              <a:rPr lang="es-CL" dirty="0" err="1" smtClean="0"/>
              <a:t>pregimende</a:t>
            </a:r>
            <a:r>
              <a:rPr lang="es-CL" dirty="0" smtClean="0"/>
              <a:t> participación ciudadana y reclamo contra plan de manejo como ante un plan regulador.</a:t>
            </a:r>
          </a:p>
          <a:p>
            <a:r>
              <a:rPr lang="es-CL" dirty="0" smtClean="0"/>
              <a:t>Incidencia y </a:t>
            </a:r>
            <a:r>
              <a:rPr lang="es-CL" dirty="0" err="1" smtClean="0"/>
              <a:t>repercusiónd</a:t>
            </a:r>
            <a:r>
              <a:rPr lang="es-CL" dirty="0" smtClean="0"/>
              <a:t> e daño ambiental por cadenas </a:t>
            </a:r>
            <a:r>
              <a:rPr lang="es-CL" dirty="0" err="1" smtClean="0"/>
              <a:t>tródficos</a:t>
            </a:r>
            <a:r>
              <a:rPr lang="es-CL" dirty="0" smtClean="0"/>
              <a:t> o de protección de </a:t>
            </a:r>
            <a:r>
              <a:rPr lang="es-CL" dirty="0" err="1" smtClean="0"/>
              <a:t>esapcios</a:t>
            </a:r>
            <a:r>
              <a:rPr lang="es-CL" dirty="0" smtClean="0"/>
              <a:t> relacionados.</a:t>
            </a:r>
          </a:p>
          <a:p>
            <a:r>
              <a:rPr lang="es-CL" dirty="0" err="1" smtClean="0"/>
              <a:t>Respondabilidad</a:t>
            </a:r>
            <a:r>
              <a:rPr lang="es-CL" dirty="0" smtClean="0"/>
              <a:t> </a:t>
            </a:r>
            <a:r>
              <a:rPr lang="es-CL" dirty="0" err="1" smtClean="0"/>
              <a:t>amiistrativa</a:t>
            </a:r>
            <a:r>
              <a:rPr lang="es-CL" dirty="0" smtClean="0"/>
              <a:t> y jurídica de los </a:t>
            </a:r>
            <a:r>
              <a:rPr lang="es-CL" dirty="0" err="1" smtClean="0"/>
              <a:t>subsecretarioas</a:t>
            </a:r>
            <a:r>
              <a:rPr lang="es-CL" dirty="0" smtClean="0"/>
              <a:t>. </a:t>
            </a:r>
            <a:endParaRPr lang="es-CL" dirty="0"/>
          </a:p>
        </p:txBody>
      </p:sp>
      <p:sp>
        <p:nvSpPr>
          <p:cNvPr id="14" name="Marcador de texto 1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762950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Finalmente: </a:t>
            </a:r>
            <a:endParaRPr lang="es-CL" dirty="0"/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CL" sz="2800" b="1" dirty="0" smtClean="0">
                <a:solidFill>
                  <a:srgbClr val="0070C0"/>
                </a:solidFill>
              </a:rPr>
              <a:t>Necesidad de separar tripulantes, pescadores, algueros, recolectores, conexos.</a:t>
            </a:r>
          </a:p>
          <a:p>
            <a:pPr algn="just"/>
            <a:r>
              <a:rPr lang="es-CL" sz="2800" b="1" dirty="0" smtClean="0">
                <a:solidFill>
                  <a:srgbClr val="0070C0"/>
                </a:solidFill>
              </a:rPr>
              <a:t>Necesidad de separar sujetos de embarcaciones. </a:t>
            </a:r>
          </a:p>
          <a:p>
            <a:pPr algn="just"/>
            <a:r>
              <a:rPr lang="es-CL" sz="2800" b="1" dirty="0" smtClean="0">
                <a:solidFill>
                  <a:srgbClr val="0070C0"/>
                </a:solidFill>
              </a:rPr>
              <a:t>Necesidad de un estatuto del trabajador pesquero de carácter registral, laboral, previsional y tributario. </a:t>
            </a:r>
            <a:endParaRPr lang="es-CL" sz="2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8710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99038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s-CL" dirty="0" smtClean="0"/>
              <a:t>Observaciones sobre: </a:t>
            </a:r>
            <a:endParaRPr lang="es-CL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0472710"/>
              </p:ext>
            </p:extLst>
          </p:nvPr>
        </p:nvGraphicFramePr>
        <p:xfrm>
          <a:off x="1371600" y="1943100"/>
          <a:ext cx="9601200" cy="3924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06979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Objeto de la ley: </a:t>
            </a:r>
            <a:endParaRPr lang="es-CL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1371600" y="1661746"/>
            <a:ext cx="9601200" cy="4205654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MX" dirty="0"/>
              <a:t>a)	Establecer un régimen jurídico general para la actividad pesquera.</a:t>
            </a:r>
          </a:p>
          <a:p>
            <a:pPr marL="0" indent="0">
              <a:buNone/>
            </a:pPr>
            <a:r>
              <a:rPr lang="es-MX" dirty="0"/>
              <a:t>b)	Promover la preservación, la conservación y el uso sostenible de las especies hidrobiológicas y sus ecosistemas. </a:t>
            </a:r>
          </a:p>
          <a:p>
            <a:pPr marL="0" indent="0">
              <a:buNone/>
            </a:pPr>
            <a:r>
              <a:rPr lang="es-MX" dirty="0"/>
              <a:t>c)	Fomentar el consumo humano directo de recursos hidrobiológicos y la seguridad alimentaria de la población nacional </a:t>
            </a:r>
          </a:p>
          <a:p>
            <a:pPr marL="0" indent="0">
              <a:buNone/>
            </a:pPr>
            <a:r>
              <a:rPr lang="es-MX" dirty="0"/>
              <a:t>d)	Promover la equidad de género en el sector pesquero.</a:t>
            </a:r>
          </a:p>
          <a:p>
            <a:pPr marL="0" indent="0">
              <a:buNone/>
            </a:pPr>
            <a:r>
              <a:rPr lang="es-MX" dirty="0"/>
              <a:t>e)	Fomentar la investigación científica para la toma de decisiones.</a:t>
            </a:r>
          </a:p>
          <a:p>
            <a:pPr marL="0" indent="0">
              <a:buNone/>
            </a:pPr>
            <a:r>
              <a:rPr lang="es-MX" dirty="0"/>
              <a:t>f)	Reconocer y respetar los conocimientos y formas de producción tradicionales de la pesca artesanal y de subsistencia. </a:t>
            </a:r>
          </a:p>
          <a:p>
            <a:pPr marL="0" indent="0">
              <a:buNone/>
            </a:pPr>
            <a:r>
              <a:rPr lang="es-MX" dirty="0"/>
              <a:t>g)	Prevenir y desincentivar la pesca ilegal.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744559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Primer comentario: no todos estos objetivos se contemplan directamente: 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s-MX" b="1" dirty="0" smtClean="0"/>
              <a:t>El proyecto no </a:t>
            </a:r>
            <a:r>
              <a:rPr lang="es-MX" b="1" dirty="0"/>
              <a:t>contiene ninguna </a:t>
            </a:r>
            <a:r>
              <a:rPr lang="es-MX" b="1" dirty="0" smtClean="0"/>
              <a:t>norma </a:t>
            </a:r>
            <a:r>
              <a:rPr lang="es-MX" b="1" dirty="0"/>
              <a:t>de fomento de consumo </a:t>
            </a:r>
            <a:r>
              <a:rPr lang="es-MX" b="1" dirty="0" smtClean="0"/>
              <a:t>humano</a:t>
            </a:r>
            <a:r>
              <a:rPr lang="es-MX" dirty="0" smtClean="0"/>
              <a:t>. Esto requiere o fondos de educación o de fomento y acceso a mercados más protección del recurso a largo plazo.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MX" b="1" dirty="0" smtClean="0"/>
              <a:t>El reconocimiento de conocimiento y prácticas artesanales no figura en la norma</a:t>
            </a:r>
            <a:r>
              <a:rPr lang="es-MX" dirty="0" smtClean="0"/>
              <a:t>, salvo se refiera a artes de pesca u organizaciones. Hay que definir y sistematizar con otras normas. Incluir apertura organizacional, y mecanismos de conocimiento cultural locales.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MX" b="1" dirty="0" smtClean="0"/>
              <a:t>Sistema previsional para pescadores no hay normas</a:t>
            </a:r>
            <a:r>
              <a:rPr lang="es-MX" dirty="0" smtClean="0"/>
              <a:t>, hay lagunas incluso en lo que se propone.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MX" b="1" dirty="0" smtClean="0"/>
              <a:t>Equidad de género es solo inclusión en consejos e incluso presunción de actividades conexas. </a:t>
            </a:r>
            <a:r>
              <a:rPr lang="es-MX" dirty="0" smtClean="0"/>
              <a:t>Se requieren otros incentivos. 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859192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Distinción entre principios jurídicos y objetivos de política pública. 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s-CL" sz="2800" b="1" dirty="0" smtClean="0">
                <a:solidFill>
                  <a:srgbClr val="FF0000"/>
                </a:solidFill>
              </a:rPr>
              <a:t>Principio jurídico es una norma que orienta la interpretación, aplicación y obligatoriedad de eficacia de dicha regla.</a:t>
            </a:r>
          </a:p>
          <a:p>
            <a:pPr marL="0" indent="0" algn="just">
              <a:buNone/>
            </a:pPr>
            <a:endParaRPr lang="es-CL" sz="2800" b="1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es-MX" sz="2800" b="1" dirty="0">
                <a:solidFill>
                  <a:srgbClr val="0070C0"/>
                </a:solidFill>
              </a:rPr>
              <a:t>Las Políticas Públicas son “el conjunto de actividades de las instituciones de gobierno, actuando directamente o a través de agentes, y que van dirigidas a tener una influencia determinada sobre la vida de los ciudadanos”</a:t>
            </a:r>
            <a:endParaRPr lang="es-CL" sz="2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01628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90246"/>
          </a:xfrm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es-CL" sz="2400" dirty="0" smtClean="0"/>
              <a:t>Art. 4. Principios rectores:</a:t>
            </a:r>
            <a:br>
              <a:rPr lang="es-CL" sz="2400" dirty="0" smtClean="0"/>
            </a:br>
            <a:r>
              <a:rPr lang="es-MX" sz="1800" dirty="0" smtClean="0"/>
              <a:t>El </a:t>
            </a:r>
            <a:r>
              <a:rPr lang="es-MX" sz="1800" dirty="0"/>
              <a:t>proyecto busca incorporar trece principios, pero en verdad no todos lo son, en la redacción se han confundido principios con objetivos de política pública.</a:t>
            </a:r>
            <a:endParaRPr lang="es-CL" sz="1800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idx="1"/>
          </p:nvPr>
        </p:nvSpPr>
        <p:spPr>
          <a:xfrm>
            <a:off x="1371600" y="1951892"/>
            <a:ext cx="4443984" cy="659423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es-CL" dirty="0" smtClean="0"/>
              <a:t>Principios.</a:t>
            </a:r>
            <a:endParaRPr lang="es-CL" dirty="0"/>
          </a:p>
        </p:txBody>
      </p:sp>
      <p:sp>
        <p:nvSpPr>
          <p:cNvPr id="6" name="Marcador de contenido 5"/>
          <p:cNvSpPr>
            <a:spLocks noGrp="1"/>
          </p:cNvSpPr>
          <p:nvPr>
            <p:ph sz="half" idx="2"/>
          </p:nvPr>
        </p:nvSpPr>
        <p:spPr>
          <a:xfrm>
            <a:off x="1371600" y="2699239"/>
            <a:ext cx="4443984" cy="316816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es-MX" dirty="0" smtClean="0"/>
              <a:t>sostenibilidad</a:t>
            </a:r>
            <a:r>
              <a:rPr lang="es-MX" dirty="0"/>
              <a:t>; </a:t>
            </a:r>
            <a:endParaRPr lang="es-MX" dirty="0" smtClean="0"/>
          </a:p>
          <a:p>
            <a:r>
              <a:rPr lang="es-MX" dirty="0" smtClean="0"/>
              <a:t>científico</a:t>
            </a:r>
            <a:r>
              <a:rPr lang="es-MX" dirty="0"/>
              <a:t>, que debería decir primacía del saber científico; </a:t>
            </a:r>
            <a:endParaRPr lang="es-MX" dirty="0" smtClean="0"/>
          </a:p>
          <a:p>
            <a:r>
              <a:rPr lang="es-MX" dirty="0" smtClean="0"/>
              <a:t>precautorio</a:t>
            </a:r>
            <a:r>
              <a:rPr lang="es-MX" dirty="0"/>
              <a:t>; </a:t>
            </a:r>
            <a:endParaRPr lang="es-MX" dirty="0" smtClean="0"/>
          </a:p>
          <a:p>
            <a:r>
              <a:rPr lang="es-MX" dirty="0" smtClean="0"/>
              <a:t>preventivo</a:t>
            </a:r>
            <a:r>
              <a:rPr lang="es-MX" dirty="0"/>
              <a:t>; </a:t>
            </a:r>
            <a:endParaRPr lang="es-MX" dirty="0" smtClean="0"/>
          </a:p>
          <a:p>
            <a:r>
              <a:rPr lang="es-MX" dirty="0" smtClean="0"/>
              <a:t>equidad (social y de género)</a:t>
            </a:r>
          </a:p>
          <a:p>
            <a:r>
              <a:rPr lang="es-MX" dirty="0" smtClean="0"/>
              <a:t> transparencia</a:t>
            </a:r>
          </a:p>
          <a:p>
            <a:r>
              <a:rPr lang="es-MX" dirty="0" smtClean="0">
                <a:solidFill>
                  <a:srgbClr val="FF0000"/>
                </a:solidFill>
              </a:rPr>
              <a:t>Participación,</a:t>
            </a:r>
            <a:endParaRPr lang="es-CL" dirty="0">
              <a:solidFill>
                <a:srgbClr val="FF0000"/>
              </a:solidFill>
            </a:endParaRPr>
          </a:p>
        </p:txBody>
      </p:sp>
      <p:sp>
        <p:nvSpPr>
          <p:cNvPr id="7" name="Marcador de texto 6"/>
          <p:cNvSpPr>
            <a:spLocks noGrp="1"/>
          </p:cNvSpPr>
          <p:nvPr>
            <p:ph type="body" sz="quarter" idx="3"/>
          </p:nvPr>
        </p:nvSpPr>
        <p:spPr>
          <a:xfrm>
            <a:off x="6525014" y="1863969"/>
            <a:ext cx="4443984" cy="835269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es-CL" dirty="0" smtClean="0"/>
              <a:t>Objetivos de política pública. </a:t>
            </a:r>
            <a:endParaRPr lang="es-CL" dirty="0"/>
          </a:p>
        </p:txBody>
      </p:sp>
      <p:sp>
        <p:nvSpPr>
          <p:cNvPr id="8" name="Marcador de contenido 7"/>
          <p:cNvSpPr>
            <a:spLocks noGrp="1"/>
          </p:cNvSpPr>
          <p:nvPr>
            <p:ph sz="quarter" idx="4"/>
          </p:nvPr>
        </p:nvSpPr>
        <p:spPr>
          <a:xfrm>
            <a:off x="6525014" y="2787161"/>
            <a:ext cx="4443984" cy="357847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1400" dirty="0" smtClean="0"/>
              <a:t>enfoque </a:t>
            </a:r>
            <a:r>
              <a:rPr lang="es-MX" sz="1400" dirty="0"/>
              <a:t>eco sistémico dice relación con un objetivo de gestión de la administración de recursos; </a:t>
            </a:r>
            <a:endParaRPr lang="es-MX" sz="1400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1400" dirty="0" smtClean="0"/>
              <a:t>urgencia </a:t>
            </a:r>
            <a:r>
              <a:rPr lang="es-MX" sz="1400" dirty="0"/>
              <a:t>climática </a:t>
            </a:r>
            <a:r>
              <a:rPr lang="es-MX" sz="1400" dirty="0" smtClean="0"/>
              <a:t> es tratamiento </a:t>
            </a:r>
            <a:r>
              <a:rPr lang="es-MX" sz="1400" dirty="0"/>
              <a:t>de urgencia administrativa;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1400" dirty="0" smtClean="0"/>
              <a:t>seguridad </a:t>
            </a:r>
            <a:r>
              <a:rPr lang="es-MX" sz="1400" dirty="0"/>
              <a:t>alimentaria </a:t>
            </a:r>
            <a:endParaRPr lang="es-MX" sz="1400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1400" dirty="0" smtClean="0"/>
              <a:t>trazabilidad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1400" b="1" dirty="0" smtClean="0">
                <a:solidFill>
                  <a:srgbClr val="FF0000"/>
                </a:solidFill>
              </a:rPr>
              <a:t>Participación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1400" dirty="0" smtClean="0"/>
              <a:t>Prevención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1400" dirty="0" smtClean="0"/>
              <a:t>desincentivo </a:t>
            </a:r>
            <a:r>
              <a:rPr lang="es-MX" sz="1400" dirty="0"/>
              <a:t>de la pesca ilegal </a:t>
            </a:r>
            <a:endParaRPr lang="es-MX" sz="1400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1400" dirty="0" smtClean="0"/>
              <a:t>sobre </a:t>
            </a:r>
            <a:r>
              <a:rPr lang="es-MX" sz="1400" dirty="0"/>
              <a:t>reconocimiento de la cultura pesquera </a:t>
            </a:r>
            <a:r>
              <a:rPr lang="es-MX" sz="1400" dirty="0" smtClean="0"/>
              <a:t>artesanal</a:t>
            </a:r>
            <a:endParaRPr lang="es-CL" sz="1400" dirty="0"/>
          </a:p>
        </p:txBody>
      </p:sp>
    </p:spTree>
    <p:extLst>
      <p:ext uri="{BB962C8B-B14F-4D97-AF65-F5344CB8AC3E}">
        <p14:creationId xmlns:p14="http://schemas.microsoft.com/office/powerpoint/2010/main" val="36321978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ln w="57150">
            <a:solidFill>
              <a:srgbClr val="002060"/>
            </a:solidFill>
          </a:ln>
        </p:spPr>
        <p:txBody>
          <a:bodyPr/>
          <a:lstStyle/>
          <a:p>
            <a:r>
              <a:rPr lang="es-CL" dirty="0" smtClean="0"/>
              <a:t>Mejora de las definiciones y elementos conceptuales:</a:t>
            </a:r>
            <a:endParaRPr lang="es-CL" dirty="0"/>
          </a:p>
        </p:txBody>
      </p:sp>
      <p:sp>
        <p:nvSpPr>
          <p:cNvPr id="8" name="Marcador de contenido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Definir pesquería y alguería.</a:t>
            </a:r>
          </a:p>
          <a:p>
            <a:r>
              <a:rPr lang="es-CL" dirty="0" smtClean="0"/>
              <a:t>Claridad de que es actividad conexa, arte de pesca, trabajos pre y post pesca.</a:t>
            </a:r>
          </a:p>
          <a:p>
            <a:r>
              <a:rPr lang="es-CL" dirty="0" smtClean="0"/>
              <a:t>Definición de régimen incipiente y de alcance de estado de la pesquería. </a:t>
            </a:r>
          </a:p>
          <a:p>
            <a:r>
              <a:rPr lang="es-CL" dirty="0" smtClean="0"/>
              <a:t>Mejor definición y límites de área de pesca y su relación con zonas protegidas y de concesiones.</a:t>
            </a:r>
          </a:p>
          <a:p>
            <a:r>
              <a:rPr lang="es-CL" dirty="0" smtClean="0"/>
              <a:t>Determinación de quienes serán ministros de fe. </a:t>
            </a:r>
          </a:p>
          <a:p>
            <a:r>
              <a:rPr lang="es-MX" dirty="0"/>
              <a:t>Facultades y competencias del observador científico y su información. </a:t>
            </a:r>
          </a:p>
          <a:p>
            <a:r>
              <a:rPr lang="es-CL" dirty="0" smtClean="0"/>
              <a:t>Mejorar definición de pesca ilegal y extracción ilegal. </a:t>
            </a:r>
          </a:p>
          <a:p>
            <a:pPr marL="0" indent="0">
              <a:buNone/>
            </a:pPr>
            <a:endParaRPr lang="es-CL" dirty="0" smtClean="0"/>
          </a:p>
        </p:txBody>
      </p:sp>
    </p:spTree>
    <p:extLst>
      <p:ext uri="{BB962C8B-B14F-4D97-AF65-F5344CB8AC3E}">
        <p14:creationId xmlns:p14="http://schemas.microsoft.com/office/powerpoint/2010/main" val="14424284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Problemas técnicos serios: </a:t>
            </a:r>
            <a:endParaRPr lang="es-CL" dirty="0"/>
          </a:p>
        </p:txBody>
      </p:sp>
      <p:sp>
        <p:nvSpPr>
          <p:cNvPr id="8" name="Marcador de contenido 7"/>
          <p:cNvSpPr>
            <a:spLocks noGrp="1"/>
          </p:cNvSpPr>
          <p:nvPr>
            <p:ph idx="1"/>
          </p:nvPr>
        </p:nvSpPr>
        <p:spPr>
          <a:xfrm>
            <a:off x="1371600" y="1652953"/>
            <a:ext cx="9601200" cy="4607169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algn="just"/>
            <a:r>
              <a:rPr lang="es-CL" b="1" dirty="0" smtClean="0"/>
              <a:t>Excesivo entrega de elementos a reglamentos y problemas de legalidad</a:t>
            </a:r>
            <a:r>
              <a:rPr lang="es-CL" dirty="0" smtClean="0"/>
              <a:t>: actividades conexas y organización de régimen, seguridad en las embarcaciones y relación con régimen laboral, administración del fondo y acceso a régimen previsional (60 N°4 CP material de ley) etc. elección de miembros de comités de manejo, no plazo de dictación de los reglamentos. </a:t>
            </a:r>
          </a:p>
          <a:p>
            <a:pPr algn="just"/>
            <a:r>
              <a:rPr lang="es-CL" b="1" dirty="0" smtClean="0"/>
              <a:t>Falta de sistematización y armonización con legislación ambiental y administrativa</a:t>
            </a:r>
            <a:r>
              <a:rPr lang="es-CL" dirty="0" smtClean="0"/>
              <a:t>.</a:t>
            </a:r>
          </a:p>
          <a:p>
            <a:pPr algn="just"/>
            <a:r>
              <a:rPr lang="es-CL" dirty="0" smtClean="0"/>
              <a:t>Falta de </a:t>
            </a:r>
            <a:r>
              <a:rPr lang="es-CL" b="1" dirty="0" smtClean="0"/>
              <a:t>plazos</a:t>
            </a:r>
            <a:r>
              <a:rPr lang="es-CL" dirty="0" smtClean="0"/>
              <a:t>, obligaciones de respuesta y </a:t>
            </a:r>
            <a:r>
              <a:rPr lang="es-CL" b="1" dirty="0" smtClean="0"/>
              <a:t>responsabilidades administrativas</a:t>
            </a:r>
            <a:r>
              <a:rPr lang="es-CL" dirty="0" smtClean="0"/>
              <a:t>. </a:t>
            </a:r>
          </a:p>
          <a:p>
            <a:pPr algn="just"/>
            <a:r>
              <a:rPr lang="es-CL" b="1" dirty="0" smtClean="0"/>
              <a:t>Falta de delimitación específica de las áreas y zonas de pesca</a:t>
            </a:r>
            <a:r>
              <a:rPr lang="es-CL" dirty="0" smtClean="0"/>
              <a:t>: línea base de la medición, casos de superposición de áreas, problemas de uso de playa y su definición civil. </a:t>
            </a:r>
          </a:p>
          <a:p>
            <a:pPr algn="just"/>
            <a:r>
              <a:rPr lang="es-CL" b="1" dirty="0" smtClean="0"/>
              <a:t>Indeterminación en la práctica decisoria </a:t>
            </a:r>
            <a:r>
              <a:rPr lang="es-CL" dirty="0" smtClean="0"/>
              <a:t>de primacía del principio precautorio, de primacía científica y </a:t>
            </a:r>
          </a:p>
          <a:p>
            <a:pPr algn="just"/>
            <a:r>
              <a:rPr lang="es-CL" dirty="0" smtClean="0"/>
              <a:t>Confuso </a:t>
            </a:r>
            <a:r>
              <a:rPr lang="es-CL" b="1" dirty="0" smtClean="0"/>
              <a:t>régimen de transacción de bienes y licencias</a:t>
            </a:r>
            <a:r>
              <a:rPr lang="es-CL" dirty="0" smtClean="0"/>
              <a:t>. </a:t>
            </a:r>
            <a:r>
              <a:rPr lang="es-CL" dirty="0" err="1" smtClean="0"/>
              <a:t>Transparecia</a:t>
            </a:r>
            <a:r>
              <a:rPr lang="es-CL" dirty="0" smtClean="0"/>
              <a:t> de ofertas y registros </a:t>
            </a:r>
          </a:p>
          <a:p>
            <a:pPr algn="just"/>
            <a:r>
              <a:rPr lang="es-CL" dirty="0" smtClean="0"/>
              <a:t>Actualización y contenido de los </a:t>
            </a:r>
            <a:r>
              <a:rPr lang="es-CL" b="1" dirty="0" smtClean="0"/>
              <a:t>Registros</a:t>
            </a:r>
            <a:r>
              <a:rPr lang="es-CL" dirty="0" smtClean="0"/>
              <a:t>. </a:t>
            </a:r>
          </a:p>
          <a:p>
            <a:pPr algn="just"/>
            <a:r>
              <a:rPr lang="es-CL" dirty="0" smtClean="0"/>
              <a:t>Problemas de </a:t>
            </a:r>
            <a:r>
              <a:rPr lang="es-CL" b="1" dirty="0" smtClean="0"/>
              <a:t>discriminación e igualdad ante la ley</a:t>
            </a:r>
            <a:r>
              <a:rPr lang="es-CL" dirty="0" smtClean="0"/>
              <a:t>: apertura y cierre en los registros, libertad de trabajo y zonas geográficas, porcentaje de cuotas cedibles y caso de merluza austral.</a:t>
            </a:r>
          </a:p>
          <a:p>
            <a:pPr algn="just"/>
            <a:r>
              <a:rPr lang="es-CL" dirty="0" smtClean="0"/>
              <a:t>Indeterminación de facultades del </a:t>
            </a:r>
            <a:r>
              <a:rPr lang="es-CL" b="1" dirty="0" smtClean="0"/>
              <a:t>Consejo nacional de Pesca</a:t>
            </a:r>
            <a:r>
              <a:rPr lang="es-CL" dirty="0" smtClean="0"/>
              <a:t> más allá de lo consultivo.</a:t>
            </a:r>
          </a:p>
          <a:p>
            <a:pPr algn="just"/>
            <a:endParaRPr lang="es-CL" dirty="0" smtClean="0"/>
          </a:p>
          <a:p>
            <a:pPr algn="just"/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9356917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CL" b="1" dirty="0" smtClean="0">
                <a:solidFill>
                  <a:srgbClr val="FF0000"/>
                </a:solidFill>
              </a:rPr>
              <a:t>Régimen sancionatorio, confusión entre delitos, sistema penal, civil, ambiental y de derecho administrativo sancionador con facultades de disposición del fiscalizador.</a:t>
            </a:r>
          </a:p>
          <a:p>
            <a:pPr algn="just"/>
            <a:r>
              <a:rPr lang="es-CL" b="1" dirty="0" smtClean="0">
                <a:solidFill>
                  <a:srgbClr val="FF0000"/>
                </a:solidFill>
              </a:rPr>
              <a:t>Problemas de competencia y jurisdicción.</a:t>
            </a:r>
          </a:p>
          <a:p>
            <a:pPr algn="just"/>
            <a:r>
              <a:rPr lang="es-CL" b="1" dirty="0" smtClean="0">
                <a:solidFill>
                  <a:srgbClr val="FF0000"/>
                </a:solidFill>
              </a:rPr>
              <a:t>Fiscalización: no determinación de su obligatoriedad y responsabilidad administrativa. </a:t>
            </a:r>
          </a:p>
          <a:p>
            <a:pPr algn="just"/>
            <a:r>
              <a:rPr lang="es-CL" b="1" dirty="0" smtClean="0">
                <a:solidFill>
                  <a:srgbClr val="FF0000"/>
                </a:solidFill>
              </a:rPr>
              <a:t>Indeterminación de variables ambientales y competencias del sistema ambiental chileno. </a:t>
            </a:r>
            <a:endParaRPr lang="es-CL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4436883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Recorte</Template>
  <TotalTime>161</TotalTime>
  <Words>802</Words>
  <Application>Microsoft Office PowerPoint</Application>
  <PresentationFormat>Panorámica</PresentationFormat>
  <Paragraphs>83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Arial</vt:lpstr>
      <vt:lpstr>Franklin Gothic Book</vt:lpstr>
      <vt:lpstr>Wingdings</vt:lpstr>
      <vt:lpstr>Crop</vt:lpstr>
      <vt:lpstr>Observaciones Técnicas al Proyecto de nueva ley de pesca.</vt:lpstr>
      <vt:lpstr>Observaciones sobre: </vt:lpstr>
      <vt:lpstr>Objeto de la ley: </vt:lpstr>
      <vt:lpstr>Primer comentario: no todos estos objetivos se contemplan directamente: </vt:lpstr>
      <vt:lpstr>Distinción entre principios jurídicos y objetivos de política pública. </vt:lpstr>
      <vt:lpstr>Art. 4. Principios rectores: El proyecto busca incorporar trece principios, pero en verdad no todos lo son, en la redacción se han confundido principios con objetivos de política pública.</vt:lpstr>
      <vt:lpstr>Mejora de las definiciones y elementos conceptuales:</vt:lpstr>
      <vt:lpstr>Problemas técnicos serios: </vt:lpstr>
      <vt:lpstr>Presentación de PowerPoint</vt:lpstr>
      <vt:lpstr>Problemas en los órganos de manejo: </vt:lpstr>
      <vt:lpstr>Finalmente: 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Observaciones Técnicas al Proyecto de nueva ley de pesca.</dc:title>
  <dc:creator>RODRIGO</dc:creator>
  <cp:lastModifiedBy>Mabel Mesias Chacano</cp:lastModifiedBy>
  <cp:revision>22</cp:revision>
  <dcterms:created xsi:type="dcterms:W3CDTF">2024-06-02T22:21:07Z</dcterms:created>
  <dcterms:modified xsi:type="dcterms:W3CDTF">2024-06-03T22:05:11Z</dcterms:modified>
</cp:coreProperties>
</file>